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wdp" ContentType="image/vnd.ms-photo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34"/>
  </p:handoutMasterIdLst>
  <p:sldIdLst>
    <p:sldId id="256" r:id="rId2"/>
    <p:sldId id="257" r:id="rId3"/>
    <p:sldId id="285" r:id="rId4"/>
    <p:sldId id="286" r:id="rId5"/>
    <p:sldId id="258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90" r:id="rId14"/>
    <p:sldId id="272" r:id="rId15"/>
    <p:sldId id="273" r:id="rId16"/>
    <p:sldId id="274" r:id="rId17"/>
    <p:sldId id="275" r:id="rId18"/>
    <p:sldId id="289" r:id="rId19"/>
    <p:sldId id="276" r:id="rId20"/>
    <p:sldId id="277" r:id="rId21"/>
    <p:sldId id="278" r:id="rId22"/>
    <p:sldId id="271" r:id="rId23"/>
    <p:sldId id="279" r:id="rId24"/>
    <p:sldId id="280" r:id="rId25"/>
    <p:sldId id="281" r:id="rId26"/>
    <p:sldId id="282" r:id="rId27"/>
    <p:sldId id="283" r:id="rId28"/>
    <p:sldId id="291" r:id="rId29"/>
    <p:sldId id="284" r:id="rId30"/>
    <p:sldId id="287" r:id="rId31"/>
    <p:sldId id="288" r:id="rId32"/>
    <p:sldId id="292" r:id="rId33"/>
  </p:sldIdLst>
  <p:sldSz cx="27432000" cy="6858000"/>
  <p:notesSz cx="6997700" cy="92837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576" autoAdjust="0"/>
    <p:restoredTop sz="94660"/>
  </p:normalViewPr>
  <p:slideViewPr>
    <p:cSldViewPr>
      <p:cViewPr>
        <p:scale>
          <a:sx n="50" d="100"/>
          <a:sy n="50" d="100"/>
        </p:scale>
        <p:origin x="1896" y="-1356"/>
      </p:cViewPr>
      <p:guideLst>
        <p:guide orient="horz" pos="2160"/>
        <p:guide pos="86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8.emf"/><Relationship Id="rId1" Type="http://schemas.openxmlformats.org/officeDocument/2006/relationships/image" Target="../media/image57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64.emf"/><Relationship Id="rId1" Type="http://schemas.openxmlformats.org/officeDocument/2006/relationships/image" Target="../media/image6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2658" cy="464505"/>
          </a:xfrm>
          <a:prstGeom prst="rect">
            <a:avLst/>
          </a:prstGeom>
        </p:spPr>
        <p:txBody>
          <a:bodyPr vert="horz" lIns="92080" tIns="46040" rIns="92080" bIns="4604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63441" y="0"/>
            <a:ext cx="3032658" cy="464505"/>
          </a:xfrm>
          <a:prstGeom prst="rect">
            <a:avLst/>
          </a:prstGeom>
        </p:spPr>
        <p:txBody>
          <a:bodyPr vert="horz" lIns="92080" tIns="46040" rIns="92080" bIns="46040" rtlCol="0"/>
          <a:lstStyle>
            <a:lvl1pPr algn="r">
              <a:defRPr sz="1200"/>
            </a:lvl1pPr>
          </a:lstStyle>
          <a:p>
            <a:fld id="{5B1C13FF-2B14-439A-8A7C-6CE92E192DEA}" type="datetimeFigureOut">
              <a:rPr lang="en-US" smtClean="0"/>
              <a:t>4/28/2014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7600"/>
            <a:ext cx="3032658" cy="464505"/>
          </a:xfrm>
          <a:prstGeom prst="rect">
            <a:avLst/>
          </a:prstGeom>
        </p:spPr>
        <p:txBody>
          <a:bodyPr vert="horz" lIns="92080" tIns="46040" rIns="92080" bIns="4604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63441" y="8817600"/>
            <a:ext cx="3032658" cy="464505"/>
          </a:xfrm>
          <a:prstGeom prst="rect">
            <a:avLst/>
          </a:prstGeom>
        </p:spPr>
        <p:txBody>
          <a:bodyPr vert="horz" lIns="92080" tIns="46040" rIns="92080" bIns="46040" rtlCol="0" anchor="b"/>
          <a:lstStyle>
            <a:lvl1pPr algn="r">
              <a:defRPr sz="1200"/>
            </a:lvl1pPr>
          </a:lstStyle>
          <a:p>
            <a:fld id="{EEC0ED55-B8BA-4D70-8436-55E7AF9D59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5088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368911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274638"/>
            <a:ext cx="24688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1600201"/>
            <a:ext cx="24688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371600" y="6356351"/>
            <a:ext cx="6400800" cy="365125"/>
          </a:xfrm>
          <a:prstGeom prst="rect">
            <a:avLst/>
          </a:prstGeom>
        </p:spPr>
        <p:txBody>
          <a:bodyPr/>
          <a:lstStyle/>
          <a:p>
            <a:fld id="{A79A1008-F9EF-4F1B-A01A-92D937B38C06}" type="datetimeFigureOut">
              <a:rPr lang="en-US" smtClean="0"/>
              <a:t>4/28/2014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372600" y="6356351"/>
            <a:ext cx="8686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9659600" y="6356351"/>
            <a:ext cx="6400800" cy="365125"/>
          </a:xfrm>
          <a:prstGeom prst="rect">
            <a:avLst/>
          </a:prstGeom>
        </p:spPr>
        <p:txBody>
          <a:bodyPr/>
          <a:lstStyle/>
          <a:p>
            <a:fld id="{D14E934F-0E54-4524-BBF2-5BBD71A7CA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9632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9888200" y="274639"/>
            <a:ext cx="6172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74639"/>
            <a:ext cx="18059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371600" y="6356351"/>
            <a:ext cx="6400800" cy="365125"/>
          </a:xfrm>
          <a:prstGeom prst="rect">
            <a:avLst/>
          </a:prstGeom>
        </p:spPr>
        <p:txBody>
          <a:bodyPr/>
          <a:lstStyle/>
          <a:p>
            <a:fld id="{A79A1008-F9EF-4F1B-A01A-92D937B38C06}" type="datetimeFigureOut">
              <a:rPr lang="en-US" smtClean="0"/>
              <a:t>4/28/2014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372600" y="6356351"/>
            <a:ext cx="8686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9659600" y="6356351"/>
            <a:ext cx="6400800" cy="365125"/>
          </a:xfrm>
          <a:prstGeom prst="rect">
            <a:avLst/>
          </a:prstGeom>
        </p:spPr>
        <p:txBody>
          <a:bodyPr/>
          <a:lstStyle/>
          <a:p>
            <a:fld id="{D14E934F-0E54-4524-BBF2-5BBD71A7CA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4523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274638"/>
            <a:ext cx="24688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600201"/>
            <a:ext cx="24688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371600" y="6356351"/>
            <a:ext cx="6400800" cy="365125"/>
          </a:xfrm>
          <a:prstGeom prst="rect">
            <a:avLst/>
          </a:prstGeom>
        </p:spPr>
        <p:txBody>
          <a:bodyPr/>
          <a:lstStyle/>
          <a:p>
            <a:fld id="{A79A1008-F9EF-4F1B-A01A-92D937B38C06}" type="datetimeFigureOut">
              <a:rPr lang="en-US" smtClean="0"/>
              <a:t>4/28/2014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372600" y="6356351"/>
            <a:ext cx="8686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9659600" y="6356351"/>
            <a:ext cx="6400800" cy="365125"/>
          </a:xfrm>
          <a:prstGeom prst="rect">
            <a:avLst/>
          </a:prstGeom>
        </p:spPr>
        <p:txBody>
          <a:bodyPr/>
          <a:lstStyle/>
          <a:p>
            <a:fld id="{D14E934F-0E54-4524-BBF2-5BBD71A7CA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374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6939" y="4406901"/>
            <a:ext cx="23317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6939" y="2906713"/>
            <a:ext cx="23317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371600" y="6356351"/>
            <a:ext cx="6400800" cy="365125"/>
          </a:xfrm>
          <a:prstGeom prst="rect">
            <a:avLst/>
          </a:prstGeom>
        </p:spPr>
        <p:txBody>
          <a:bodyPr/>
          <a:lstStyle/>
          <a:p>
            <a:fld id="{A79A1008-F9EF-4F1B-A01A-92D937B38C06}" type="datetimeFigureOut">
              <a:rPr lang="en-US" smtClean="0"/>
              <a:t>4/28/2014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372600" y="6356351"/>
            <a:ext cx="8686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9659600" y="6356351"/>
            <a:ext cx="6400800" cy="365125"/>
          </a:xfrm>
          <a:prstGeom prst="rect">
            <a:avLst/>
          </a:prstGeom>
        </p:spPr>
        <p:txBody>
          <a:bodyPr/>
          <a:lstStyle/>
          <a:p>
            <a:fld id="{D14E934F-0E54-4524-BBF2-5BBD71A7CA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0672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274638"/>
            <a:ext cx="24688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1600201"/>
            <a:ext cx="12115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944600" y="1600201"/>
            <a:ext cx="12115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371600" y="6356351"/>
            <a:ext cx="6400800" cy="365125"/>
          </a:xfrm>
          <a:prstGeom prst="rect">
            <a:avLst/>
          </a:prstGeom>
        </p:spPr>
        <p:txBody>
          <a:bodyPr/>
          <a:lstStyle/>
          <a:p>
            <a:fld id="{A79A1008-F9EF-4F1B-A01A-92D937B38C06}" type="datetimeFigureOut">
              <a:rPr lang="en-US" smtClean="0"/>
              <a:t>4/28/2014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372600" y="6356351"/>
            <a:ext cx="8686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9659600" y="6356351"/>
            <a:ext cx="6400800" cy="365125"/>
          </a:xfrm>
          <a:prstGeom prst="rect">
            <a:avLst/>
          </a:prstGeom>
        </p:spPr>
        <p:txBody>
          <a:bodyPr/>
          <a:lstStyle/>
          <a:p>
            <a:fld id="{D14E934F-0E54-4524-BBF2-5BBD71A7CA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9297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274638"/>
            <a:ext cx="24688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1535113"/>
            <a:ext cx="12120564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2174875"/>
            <a:ext cx="12120564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3935077" y="1535113"/>
            <a:ext cx="1212532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3935077" y="2174875"/>
            <a:ext cx="1212532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371600" y="6356351"/>
            <a:ext cx="6400800" cy="365125"/>
          </a:xfrm>
          <a:prstGeom prst="rect">
            <a:avLst/>
          </a:prstGeom>
        </p:spPr>
        <p:txBody>
          <a:bodyPr/>
          <a:lstStyle/>
          <a:p>
            <a:fld id="{A79A1008-F9EF-4F1B-A01A-92D937B38C06}" type="datetimeFigureOut">
              <a:rPr lang="en-US" smtClean="0"/>
              <a:t>4/28/2014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9372600" y="6356351"/>
            <a:ext cx="8686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9659600" y="6356351"/>
            <a:ext cx="6400800" cy="365125"/>
          </a:xfrm>
          <a:prstGeom prst="rect">
            <a:avLst/>
          </a:prstGeom>
        </p:spPr>
        <p:txBody>
          <a:bodyPr/>
          <a:lstStyle/>
          <a:p>
            <a:fld id="{D14E934F-0E54-4524-BBF2-5BBD71A7CA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611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274638"/>
            <a:ext cx="24688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371600" y="6356351"/>
            <a:ext cx="6400800" cy="365125"/>
          </a:xfrm>
          <a:prstGeom prst="rect">
            <a:avLst/>
          </a:prstGeom>
        </p:spPr>
        <p:txBody>
          <a:bodyPr/>
          <a:lstStyle/>
          <a:p>
            <a:fld id="{A79A1008-F9EF-4F1B-A01A-92D937B38C06}" type="datetimeFigureOut">
              <a:rPr lang="en-US" smtClean="0"/>
              <a:t>4/28/2014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372600" y="6356351"/>
            <a:ext cx="8686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9659600" y="6356351"/>
            <a:ext cx="6400800" cy="365125"/>
          </a:xfrm>
          <a:prstGeom prst="rect">
            <a:avLst/>
          </a:prstGeom>
        </p:spPr>
        <p:txBody>
          <a:bodyPr/>
          <a:lstStyle/>
          <a:p>
            <a:fld id="{D14E934F-0E54-4524-BBF2-5BBD71A7CA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8327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371600" y="6356351"/>
            <a:ext cx="6400800" cy="365125"/>
          </a:xfrm>
          <a:prstGeom prst="rect">
            <a:avLst/>
          </a:prstGeom>
        </p:spPr>
        <p:txBody>
          <a:bodyPr/>
          <a:lstStyle/>
          <a:p>
            <a:fld id="{A79A1008-F9EF-4F1B-A01A-92D937B38C06}" type="datetimeFigureOut">
              <a:rPr lang="en-US" smtClean="0"/>
              <a:t>4/28/2014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9372600" y="6356351"/>
            <a:ext cx="8686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9659600" y="6356351"/>
            <a:ext cx="6400800" cy="365125"/>
          </a:xfrm>
          <a:prstGeom prst="rect">
            <a:avLst/>
          </a:prstGeom>
        </p:spPr>
        <p:txBody>
          <a:bodyPr/>
          <a:lstStyle/>
          <a:p>
            <a:fld id="{D14E934F-0E54-4524-BBF2-5BBD71A7CA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5572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2" y="273050"/>
            <a:ext cx="9024939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25150" y="273051"/>
            <a:ext cx="153352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71602" y="1435101"/>
            <a:ext cx="9024939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371600" y="6356351"/>
            <a:ext cx="6400800" cy="365125"/>
          </a:xfrm>
          <a:prstGeom prst="rect">
            <a:avLst/>
          </a:prstGeom>
        </p:spPr>
        <p:txBody>
          <a:bodyPr/>
          <a:lstStyle/>
          <a:p>
            <a:fld id="{A79A1008-F9EF-4F1B-A01A-92D937B38C06}" type="datetimeFigureOut">
              <a:rPr lang="en-US" smtClean="0"/>
              <a:t>4/28/2014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372600" y="6356351"/>
            <a:ext cx="8686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9659600" y="6356351"/>
            <a:ext cx="6400800" cy="365125"/>
          </a:xfrm>
          <a:prstGeom prst="rect">
            <a:avLst/>
          </a:prstGeom>
        </p:spPr>
        <p:txBody>
          <a:bodyPr/>
          <a:lstStyle/>
          <a:p>
            <a:fld id="{D14E934F-0E54-4524-BBF2-5BBD71A7CA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0843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76864" y="4800600"/>
            <a:ext cx="16459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376864" y="612775"/>
            <a:ext cx="16459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76864" y="5367338"/>
            <a:ext cx="16459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371600" y="6356351"/>
            <a:ext cx="6400800" cy="365125"/>
          </a:xfrm>
          <a:prstGeom prst="rect">
            <a:avLst/>
          </a:prstGeom>
        </p:spPr>
        <p:txBody>
          <a:bodyPr/>
          <a:lstStyle/>
          <a:p>
            <a:fld id="{A79A1008-F9EF-4F1B-A01A-92D937B38C06}" type="datetimeFigureOut">
              <a:rPr lang="en-US" smtClean="0"/>
              <a:t>4/28/2014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372600" y="6356351"/>
            <a:ext cx="8686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9659600" y="6356351"/>
            <a:ext cx="6400800" cy="365125"/>
          </a:xfrm>
          <a:prstGeom prst="rect">
            <a:avLst/>
          </a:prstGeom>
        </p:spPr>
        <p:txBody>
          <a:bodyPr/>
          <a:lstStyle/>
          <a:p>
            <a:fld id="{D14E934F-0E54-4524-BBF2-5BBD71A7CA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1268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microsoft.com/office/2007/relationships/hdphoto" Target="../media/hdphoto1.wdp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609600" y="5522258"/>
            <a:ext cx="3124200" cy="685800"/>
          </a:xfrm>
          <a:prstGeom prst="rect">
            <a:avLst/>
          </a:prstGeom>
          <a:blipFill dpi="0" rotWithShape="1">
            <a:blip r:embed="rId14">
              <a:alphaModFix amt="51000"/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artisticPlasticWrap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9182100" y="0"/>
            <a:ext cx="4572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>
          <a:xfrm>
            <a:off x="22860000" y="0"/>
            <a:ext cx="4572000" cy="6858000"/>
          </a:xfrm>
          <a:prstGeom prst="rect">
            <a:avLst/>
          </a:prstGeom>
        </p:spPr>
      </p:pic>
      <p:cxnSp>
        <p:nvCxnSpPr>
          <p:cNvPr id="3" name="Straight Connector 2"/>
          <p:cNvCxnSpPr/>
          <p:nvPr userDrawn="1"/>
        </p:nvCxnSpPr>
        <p:spPr>
          <a:xfrm flipH="1">
            <a:off x="9139518" y="152400"/>
            <a:ext cx="4482" cy="6571129"/>
          </a:xfrm>
          <a:prstGeom prst="line">
            <a:avLst/>
          </a:prstGeom>
          <a:ln w="762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 userDrawn="1"/>
        </p:nvSpPr>
        <p:spPr>
          <a:xfrm>
            <a:off x="21336000" y="6360186"/>
            <a:ext cx="533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</a:rPr>
              <a:t>Jeffrey Martin | Advisor: Dr. Robert Leicht | Final</a:t>
            </a:r>
            <a:r>
              <a:rPr lang="en-US" sz="1600" baseline="0" dirty="0" smtClean="0">
                <a:solidFill>
                  <a:schemeClr val="accent2">
                    <a:lumMod val="75000"/>
                  </a:schemeClr>
                </a:solidFill>
              </a:rPr>
              <a:t> Presentation</a:t>
            </a:r>
            <a:endParaRPr lang="en-US" sz="16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0472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2.jpeg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jpeg"/><Relationship Id="rId3" Type="http://schemas.openxmlformats.org/officeDocument/2006/relationships/image" Target="../media/image50.png"/><Relationship Id="rId7" Type="http://schemas.openxmlformats.org/officeDocument/2006/relationships/image" Target="../media/image5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3.jpeg"/><Relationship Id="rId5" Type="http://schemas.openxmlformats.org/officeDocument/2006/relationships/image" Target="../media/image52.png"/><Relationship Id="rId4" Type="http://schemas.openxmlformats.org/officeDocument/2006/relationships/image" Target="../media/image51.png"/><Relationship Id="rId9" Type="http://schemas.openxmlformats.org/officeDocument/2006/relationships/image" Target="../media/image56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13" Type="http://schemas.openxmlformats.org/officeDocument/2006/relationships/image" Target="../media/image62.png"/><Relationship Id="rId3" Type="http://schemas.openxmlformats.org/officeDocument/2006/relationships/oleObject" Target="../embeddings/oleObject1.bin"/><Relationship Id="rId7" Type="http://schemas.openxmlformats.org/officeDocument/2006/relationships/image" Target="../media/image59.jpeg"/><Relationship Id="rId12" Type="http://schemas.openxmlformats.org/officeDocument/2006/relationships/image" Target="../media/image61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jpeg"/><Relationship Id="rId11" Type="http://schemas.openxmlformats.org/officeDocument/2006/relationships/image" Target="../media/image58.emf"/><Relationship Id="rId5" Type="http://schemas.openxmlformats.org/officeDocument/2006/relationships/image" Target="../media/image57.emf"/><Relationship Id="rId10" Type="http://schemas.openxmlformats.org/officeDocument/2006/relationships/package" Target="../embeddings/Microsoft_Word_Document2.docx"/><Relationship Id="rId4" Type="http://schemas.openxmlformats.org/officeDocument/2006/relationships/package" Target="../embeddings/Microsoft_Word_Document1.docx"/><Relationship Id="rId9" Type="http://schemas.openxmlformats.org/officeDocument/2006/relationships/oleObject" Target="../embeddings/oleObject2.bin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64.emf"/><Relationship Id="rId3" Type="http://schemas.openxmlformats.org/officeDocument/2006/relationships/image" Target="../media/image65.png"/><Relationship Id="rId7" Type="http://schemas.openxmlformats.org/officeDocument/2006/relationships/image" Target="../media/image3.jpeg"/><Relationship Id="rId12" Type="http://schemas.openxmlformats.org/officeDocument/2006/relationships/package" Target="../embeddings/Microsoft_Word_Document4.docx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68.jpeg"/><Relationship Id="rId11" Type="http://schemas.openxmlformats.org/officeDocument/2006/relationships/oleObject" Target="../embeddings/oleObject4.bin"/><Relationship Id="rId5" Type="http://schemas.openxmlformats.org/officeDocument/2006/relationships/image" Target="../media/image67.png"/><Relationship Id="rId10" Type="http://schemas.openxmlformats.org/officeDocument/2006/relationships/image" Target="../media/image63.emf"/><Relationship Id="rId4" Type="http://schemas.openxmlformats.org/officeDocument/2006/relationships/image" Target="../media/image66.jpeg"/><Relationship Id="rId9" Type="http://schemas.openxmlformats.org/officeDocument/2006/relationships/package" Target="../embeddings/Microsoft_Word_Document3.docx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6.png"/><Relationship Id="rId5" Type="http://schemas.openxmlformats.org/officeDocument/2006/relationships/image" Target="../media/image75.jpeg"/><Relationship Id="rId4" Type="http://schemas.openxmlformats.org/officeDocument/2006/relationships/image" Target="../media/image7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7" Type="http://schemas.openxmlformats.org/officeDocument/2006/relationships/image" Target="../media/image8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0.jpeg"/><Relationship Id="rId5" Type="http://schemas.openxmlformats.org/officeDocument/2006/relationships/image" Target="../media/image79.png"/><Relationship Id="rId4" Type="http://schemas.openxmlformats.org/officeDocument/2006/relationships/image" Target="../media/image7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jpeg"/><Relationship Id="rId3" Type="http://schemas.openxmlformats.org/officeDocument/2006/relationships/image" Target="../media/image83.jpeg"/><Relationship Id="rId7" Type="http://schemas.openxmlformats.org/officeDocument/2006/relationships/image" Target="../media/image8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6.jpeg"/><Relationship Id="rId5" Type="http://schemas.openxmlformats.org/officeDocument/2006/relationships/image" Target="../media/image85.jpeg"/><Relationship Id="rId4" Type="http://schemas.openxmlformats.org/officeDocument/2006/relationships/image" Target="../media/image84.jpeg"/><Relationship Id="rId9" Type="http://schemas.openxmlformats.org/officeDocument/2006/relationships/image" Target="../media/image89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3.jpeg"/><Relationship Id="rId5" Type="http://schemas.openxmlformats.org/officeDocument/2006/relationships/image" Target="../media/image92.jpeg"/><Relationship Id="rId4" Type="http://schemas.openxmlformats.org/officeDocument/2006/relationships/image" Target="../media/image91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7.jpeg"/><Relationship Id="rId5" Type="http://schemas.openxmlformats.org/officeDocument/2006/relationships/image" Target="../media/image96.jpeg"/><Relationship Id="rId4" Type="http://schemas.openxmlformats.org/officeDocument/2006/relationships/image" Target="../media/image95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2.gif"/><Relationship Id="rId5" Type="http://schemas.openxmlformats.org/officeDocument/2006/relationships/image" Target="../media/image101.jpeg"/><Relationship Id="rId4" Type="http://schemas.openxmlformats.org/officeDocument/2006/relationships/image" Target="../media/image100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gif"/><Relationship Id="rId5" Type="http://schemas.openxmlformats.org/officeDocument/2006/relationships/image" Target="../media/image10.png"/><Relationship Id="rId4" Type="http://schemas.openxmlformats.org/officeDocument/2006/relationships/image" Target="../media/image9.jpeg"/><Relationship Id="rId9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gif"/><Relationship Id="rId5" Type="http://schemas.openxmlformats.org/officeDocument/2006/relationships/image" Target="../media/image18.gif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jpeg"/><Relationship Id="rId11" Type="http://schemas.openxmlformats.org/officeDocument/2006/relationships/image" Target="../media/image29.jpeg"/><Relationship Id="rId5" Type="http://schemas.openxmlformats.org/officeDocument/2006/relationships/image" Target="../media/image23.png"/><Relationship Id="rId10" Type="http://schemas.openxmlformats.org/officeDocument/2006/relationships/image" Target="../media/image28.jpeg"/><Relationship Id="rId4" Type="http://schemas.openxmlformats.org/officeDocument/2006/relationships/image" Target="../media/image22.png"/><Relationship Id="rId9" Type="http://schemas.openxmlformats.org/officeDocument/2006/relationships/image" Target="../media/image27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jpeg"/><Relationship Id="rId7" Type="http://schemas.openxmlformats.org/officeDocument/2006/relationships/image" Target="../media/image3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png"/><Relationship Id="rId5" Type="http://schemas.openxmlformats.org/officeDocument/2006/relationships/image" Target="../media/image32.jpeg"/><Relationship Id="rId4" Type="http://schemas.openxmlformats.org/officeDocument/2006/relationships/image" Target="../media/image31.png"/><Relationship Id="rId9" Type="http://schemas.openxmlformats.org/officeDocument/2006/relationships/image" Target="../media/image3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engr.psu.edu/ae/thesis/portfolios/2014/jjm5521/Atrium_HQ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6975" y="2309336"/>
            <a:ext cx="7391400" cy="241672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8" name="TextBox 7"/>
          <p:cNvSpPr txBox="1"/>
          <p:nvPr/>
        </p:nvSpPr>
        <p:spPr>
          <a:xfrm>
            <a:off x="457200" y="631448"/>
            <a:ext cx="7924800" cy="892552"/>
          </a:xfrm>
          <a:prstGeom prst="rect">
            <a:avLst/>
          </a:prstGeom>
          <a:solidFill>
            <a:schemeClr val="bg1">
              <a:lumMod val="75000"/>
            </a:schemeClr>
          </a:solidFill>
          <a:ln w="28575"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Atrium Medical Corporation</a:t>
            </a:r>
          </a:p>
          <a:p>
            <a:r>
              <a:rPr lang="en-US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[Headquarters Facility]</a:t>
            </a:r>
            <a:endParaRPr lang="en-US" sz="2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" y="1532215"/>
            <a:ext cx="3581400" cy="326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>
                <a:solidFill>
                  <a:schemeClr val="bg1">
                    <a:lumMod val="50000"/>
                  </a:schemeClr>
                </a:solidFill>
              </a:rPr>
              <a:t>Table of Contents</a:t>
            </a:r>
          </a:p>
          <a:p>
            <a:endParaRPr lang="en-US" sz="2400" b="1" u="sng" dirty="0" smtClean="0">
              <a:solidFill>
                <a:schemeClr val="bg1">
                  <a:lumMod val="50000"/>
                </a:schemeClr>
              </a:solidFill>
            </a:endParaRPr>
          </a:p>
          <a:p>
            <a:endParaRPr lang="en-US" sz="2000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Project Information</a:t>
            </a:r>
          </a:p>
          <a:p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Depth Analysis 1</a:t>
            </a:r>
          </a:p>
          <a:p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Depth Analysis 2</a:t>
            </a:r>
          </a:p>
          <a:p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Depth Analysis 3</a:t>
            </a:r>
          </a:p>
          <a:p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Conclusion &amp; Recommendations</a:t>
            </a:r>
          </a:p>
          <a:p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Acknowledgements</a:t>
            </a:r>
          </a:p>
          <a:p>
            <a:endParaRPr lang="en-US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29" t="9706" r="1348" b="-549"/>
          <a:stretch/>
        </p:blipFill>
        <p:spPr bwMode="auto">
          <a:xfrm>
            <a:off x="19874171" y="2342456"/>
            <a:ext cx="5971657" cy="229109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3810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5" name="TextBox 4"/>
          <p:cNvSpPr txBox="1"/>
          <p:nvPr/>
        </p:nvSpPr>
        <p:spPr>
          <a:xfrm>
            <a:off x="5105400" y="2378095"/>
            <a:ext cx="289560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</a:rPr>
              <a:t>Title Page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609600" y="2571750"/>
            <a:ext cx="4419600" cy="0"/>
          </a:xfrm>
          <a:prstGeom prst="straightConnector1">
            <a:avLst/>
          </a:prstGeom>
          <a:ln w="28575">
            <a:solidFill>
              <a:schemeClr val="bg1">
                <a:lumMod val="75000"/>
              </a:schemeClr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5105400" y="2447374"/>
            <a:ext cx="0" cy="295826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5105400" y="2743200"/>
            <a:ext cx="2895600" cy="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0405802" y="788556"/>
            <a:ext cx="67056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Pennsylvania State University</a:t>
            </a:r>
          </a:p>
          <a:p>
            <a:pPr algn="ctr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Architectural Engineering</a:t>
            </a:r>
          </a:p>
          <a:p>
            <a:pPr algn="ctr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Senior Thesis Final Presentation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9540277" y="788556"/>
            <a:ext cx="670560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Atrium Medical Corporation</a:t>
            </a:r>
          </a:p>
          <a:p>
            <a:pPr algn="ctr">
              <a:lnSpc>
                <a:spcPct val="150000"/>
              </a:lnSpc>
            </a:pP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Headquarters Facility</a:t>
            </a:r>
          </a:p>
          <a:p>
            <a:pPr algn="ctr"/>
            <a:endParaRPr lang="en-US" sz="2400" dirty="0" smtClean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0573999" y="4882515"/>
            <a:ext cx="457200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40 Continental Boulevard </a:t>
            </a:r>
          </a:p>
          <a:p>
            <a:pPr algn="ctr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Merrimack  NH, 03054</a:t>
            </a:r>
          </a:p>
          <a:p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11444027" y="5026115"/>
            <a:ext cx="45720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Jeffrey Martin</a:t>
            </a:r>
          </a:p>
          <a:p>
            <a:pPr algn="ctr"/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Advisor: Dr. Leicht</a:t>
            </a:r>
          </a:p>
          <a:p>
            <a:pPr algn="ctr"/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April 16</a:t>
            </a:r>
            <a:r>
              <a:rPr lang="en-US" sz="20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2014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4020800" y="4724400"/>
            <a:ext cx="4648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Ref: Atrium Medical Project Documents</a:t>
            </a:r>
            <a:endParaRPr lang="en-US" sz="16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2402800" y="4633551"/>
            <a:ext cx="4648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Ref: Atrium Medical Project Documents</a:t>
            </a:r>
            <a:endParaRPr lang="en-US" sz="16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1065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57200" y="602158"/>
            <a:ext cx="5410200" cy="892552"/>
          </a:xfrm>
          <a:prstGeom prst="rect">
            <a:avLst/>
          </a:prstGeom>
          <a:solidFill>
            <a:schemeClr val="bg1">
              <a:lumMod val="75000"/>
            </a:schemeClr>
          </a:solidFill>
          <a:ln w="28575"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Atrium Medical Corporation</a:t>
            </a:r>
          </a:p>
          <a:p>
            <a:r>
              <a:rPr lang="en-US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[Headquarters Facility]</a:t>
            </a:r>
            <a:endParaRPr lang="en-US" sz="2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" y="1532215"/>
            <a:ext cx="3581400" cy="326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>
                <a:solidFill>
                  <a:schemeClr val="bg1">
                    <a:lumMod val="50000"/>
                  </a:schemeClr>
                </a:solidFill>
              </a:rPr>
              <a:t>Table of Contents</a:t>
            </a:r>
          </a:p>
          <a:p>
            <a:endParaRPr lang="en-US" sz="2400" b="1" u="sng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Title Page</a:t>
            </a:r>
          </a:p>
          <a:p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Project Information</a:t>
            </a:r>
          </a:p>
          <a:p>
            <a:endParaRPr lang="en-US" sz="2000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Depth Analysis 2</a:t>
            </a:r>
          </a:p>
          <a:p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Depth Analysis 3</a:t>
            </a:r>
          </a:p>
          <a:p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Conclusion &amp; Recommendations</a:t>
            </a:r>
          </a:p>
          <a:p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Acknowledgements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105400" y="2895600"/>
            <a:ext cx="3429000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</a:rPr>
              <a:t>Depth Analysis 1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Problem Statement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Proposed Solution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Structural Breadth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</a:rPr>
              <a:t>Total Design Summary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Cost Summary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Installation Summary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Analysis Results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 smtClean="0">
              <a:solidFill>
                <a:schemeClr val="accent2">
                  <a:lumMod val="75000"/>
                </a:schemeClr>
              </a:solidFill>
            </a:endParaRP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609600" y="3124200"/>
            <a:ext cx="4419600" cy="0"/>
          </a:xfrm>
          <a:prstGeom prst="straightConnector1">
            <a:avLst/>
          </a:prstGeom>
          <a:ln w="28575">
            <a:solidFill>
              <a:schemeClr val="bg1">
                <a:lumMod val="75000"/>
              </a:schemeClr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5105400" y="2971800"/>
            <a:ext cx="0" cy="245277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5105400" y="5424570"/>
            <a:ext cx="2895600" cy="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2" descr="http://www.engr.psu.edu/ae/thesis/portfolios/2014/jjm5521/Atrium_HQ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33" r="4730"/>
          <a:stretch/>
        </p:blipFill>
        <p:spPr bwMode="auto">
          <a:xfrm>
            <a:off x="5981700" y="602158"/>
            <a:ext cx="2476500" cy="92184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2" name="TextBox 11"/>
          <p:cNvSpPr txBox="1"/>
          <p:nvPr/>
        </p:nvSpPr>
        <p:spPr>
          <a:xfrm>
            <a:off x="9601200" y="467380"/>
            <a:ext cx="670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Depth Analysis 1:</a:t>
            </a:r>
            <a:endParaRPr lang="en-US" sz="28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8364200" y="467380"/>
            <a:ext cx="388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Total Design Summary:</a:t>
            </a:r>
            <a:endParaRPr lang="en-US" sz="28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9601200" y="965774"/>
            <a:ext cx="16840200" cy="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23097565" y="457200"/>
            <a:ext cx="335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Cost Summary</a:t>
            </a:r>
            <a:endParaRPr lang="en-US" sz="28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0371857"/>
              </p:ext>
            </p:extLst>
          </p:nvPr>
        </p:nvGraphicFramePr>
        <p:xfrm>
          <a:off x="9753600" y="1636280"/>
          <a:ext cx="8382000" cy="4535920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1631463"/>
                <a:gridCol w="883138"/>
                <a:gridCol w="685800"/>
                <a:gridCol w="577723"/>
                <a:gridCol w="1001774"/>
                <a:gridCol w="1239902"/>
                <a:gridCol w="1026815"/>
                <a:gridCol w="1335385"/>
              </a:tblGrid>
              <a:tr h="6676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Type</a:t>
                      </a:r>
                      <a:endParaRPr lang="en-US" sz="1600" dirty="0">
                        <a:solidFill>
                          <a:srgbClr val="943634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Quantity</a:t>
                      </a:r>
                      <a:endParaRPr lang="en-US" sz="1600">
                        <a:solidFill>
                          <a:srgbClr val="943634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Length</a:t>
                      </a:r>
                      <a:endParaRPr lang="en-US" sz="1600">
                        <a:solidFill>
                          <a:srgbClr val="943634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Unit</a:t>
                      </a:r>
                      <a:endParaRPr lang="en-US" sz="1600">
                        <a:solidFill>
                          <a:srgbClr val="943634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Mat'l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Cost/Unit</a:t>
                      </a:r>
                      <a:endParaRPr lang="en-US" sz="1600" dirty="0">
                        <a:solidFill>
                          <a:srgbClr val="943634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Total Mat'l Cost</a:t>
                      </a:r>
                      <a:endParaRPr lang="en-US" sz="1600">
                        <a:solidFill>
                          <a:srgbClr val="943634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Labor/Equip. Cost/Unit</a:t>
                      </a:r>
                      <a:endParaRPr lang="en-US" sz="1600">
                        <a:solidFill>
                          <a:srgbClr val="943634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Total Labor/Equip. Cost</a:t>
                      </a:r>
                      <a:endParaRPr lang="en-US" sz="1600" dirty="0">
                        <a:solidFill>
                          <a:srgbClr val="943634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9756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Double Tee Beam</a:t>
                      </a:r>
                      <a:endParaRPr lang="en-US" sz="1600">
                        <a:solidFill>
                          <a:srgbClr val="943634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188</a:t>
                      </a:r>
                      <a:endParaRPr lang="en-US" sz="1800">
                        <a:solidFill>
                          <a:srgbClr val="943634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lang="en-US" sz="1800">
                        <a:solidFill>
                          <a:srgbClr val="943634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LF</a:t>
                      </a:r>
                      <a:endParaRPr lang="en-US" sz="1800">
                        <a:solidFill>
                          <a:srgbClr val="943634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$18.00</a:t>
                      </a:r>
                      <a:endParaRPr lang="en-US" sz="1800">
                        <a:solidFill>
                          <a:srgbClr val="943634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$169,200.00</a:t>
                      </a:r>
                      <a:endParaRPr lang="en-US" sz="1800">
                        <a:solidFill>
                          <a:srgbClr val="943634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$700.00</a:t>
                      </a:r>
                      <a:endParaRPr lang="en-US" sz="1800">
                        <a:solidFill>
                          <a:srgbClr val="943634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$131,600.00</a:t>
                      </a:r>
                      <a:endParaRPr lang="en-US" sz="1800">
                        <a:solidFill>
                          <a:srgbClr val="943634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9756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Inverted Tee Beam</a:t>
                      </a:r>
                      <a:endParaRPr lang="en-US" sz="1600">
                        <a:solidFill>
                          <a:srgbClr val="943634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</a:t>
                      </a:r>
                      <a:endParaRPr lang="en-US" sz="1800">
                        <a:solidFill>
                          <a:srgbClr val="943634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endParaRPr lang="en-US" sz="1800">
                        <a:solidFill>
                          <a:srgbClr val="943634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LF</a:t>
                      </a:r>
                      <a:endParaRPr lang="en-US" sz="1800">
                        <a:solidFill>
                          <a:srgbClr val="943634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$275.00</a:t>
                      </a:r>
                      <a:endParaRPr lang="en-US" sz="1800">
                        <a:solidFill>
                          <a:srgbClr val="943634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$319,000.00</a:t>
                      </a:r>
                      <a:endParaRPr lang="en-US" sz="1800">
                        <a:solidFill>
                          <a:srgbClr val="943634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$700.00</a:t>
                      </a:r>
                      <a:endParaRPr lang="en-US" sz="1800">
                        <a:solidFill>
                          <a:srgbClr val="943634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$20,300.00</a:t>
                      </a:r>
                      <a:endParaRPr lang="en-US" sz="1800">
                        <a:solidFill>
                          <a:srgbClr val="943634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9756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Interior Ledger Beam</a:t>
                      </a:r>
                      <a:endParaRPr lang="en-US" sz="1600">
                        <a:solidFill>
                          <a:srgbClr val="943634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sz="1800">
                        <a:solidFill>
                          <a:srgbClr val="943634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endParaRPr lang="en-US" sz="1800">
                        <a:solidFill>
                          <a:srgbClr val="943634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LF</a:t>
                      </a:r>
                      <a:endParaRPr lang="en-US" sz="1800">
                        <a:solidFill>
                          <a:srgbClr val="943634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$275.00</a:t>
                      </a:r>
                      <a:endParaRPr lang="en-US" sz="1800">
                        <a:solidFill>
                          <a:srgbClr val="943634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$110,000.00</a:t>
                      </a:r>
                      <a:endParaRPr lang="en-US" sz="1800">
                        <a:solidFill>
                          <a:srgbClr val="943634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$700.00</a:t>
                      </a:r>
                      <a:endParaRPr lang="en-US" sz="1800">
                        <a:solidFill>
                          <a:srgbClr val="943634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$7,000.00</a:t>
                      </a:r>
                      <a:endParaRPr lang="en-US" sz="1800">
                        <a:solidFill>
                          <a:srgbClr val="943634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9756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Exterior Ledger Beam</a:t>
                      </a:r>
                      <a:endParaRPr lang="en-US" sz="1600">
                        <a:solidFill>
                          <a:srgbClr val="943634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</a:t>
                      </a:r>
                      <a:endParaRPr lang="en-US" sz="1800">
                        <a:solidFill>
                          <a:srgbClr val="943634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endParaRPr lang="en-US" sz="1800">
                        <a:solidFill>
                          <a:srgbClr val="943634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LF</a:t>
                      </a:r>
                      <a:endParaRPr lang="en-US" sz="1800">
                        <a:solidFill>
                          <a:srgbClr val="943634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$275.00</a:t>
                      </a:r>
                      <a:endParaRPr lang="en-US" sz="1800">
                        <a:solidFill>
                          <a:srgbClr val="943634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$308,000.00</a:t>
                      </a:r>
                      <a:endParaRPr lang="en-US" sz="1800">
                        <a:solidFill>
                          <a:srgbClr val="943634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$700.00</a:t>
                      </a:r>
                      <a:endParaRPr lang="en-US" sz="1800">
                        <a:solidFill>
                          <a:srgbClr val="943634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$19,600.00</a:t>
                      </a:r>
                      <a:endParaRPr lang="en-US" sz="1800">
                        <a:solidFill>
                          <a:srgbClr val="943634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9756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Column Line 1</a:t>
                      </a:r>
                      <a:endParaRPr lang="en-US" sz="1600">
                        <a:solidFill>
                          <a:srgbClr val="943634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sz="1800">
                        <a:solidFill>
                          <a:srgbClr val="943634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en-US" sz="1800">
                        <a:solidFill>
                          <a:srgbClr val="943634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LF</a:t>
                      </a:r>
                      <a:endParaRPr lang="en-US" sz="1800">
                        <a:solidFill>
                          <a:srgbClr val="943634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$275.00</a:t>
                      </a:r>
                      <a:endParaRPr lang="en-US" sz="1800">
                        <a:solidFill>
                          <a:srgbClr val="943634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$46,750.00</a:t>
                      </a:r>
                      <a:endParaRPr lang="en-US" sz="1800">
                        <a:solidFill>
                          <a:srgbClr val="943634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$700.00</a:t>
                      </a:r>
                      <a:endParaRPr lang="en-US" sz="1800">
                        <a:solidFill>
                          <a:srgbClr val="943634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$7,000.00</a:t>
                      </a:r>
                      <a:endParaRPr lang="en-US" sz="1800">
                        <a:solidFill>
                          <a:srgbClr val="943634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9756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Column Line 2</a:t>
                      </a:r>
                      <a:endParaRPr lang="en-US" sz="1600">
                        <a:solidFill>
                          <a:srgbClr val="943634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en-US" sz="1800">
                        <a:solidFill>
                          <a:srgbClr val="943634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en-US" sz="1800">
                        <a:solidFill>
                          <a:srgbClr val="943634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LF</a:t>
                      </a:r>
                      <a:endParaRPr lang="en-US" sz="1800">
                        <a:solidFill>
                          <a:srgbClr val="943634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$275.00</a:t>
                      </a:r>
                      <a:endParaRPr lang="en-US" sz="1800">
                        <a:solidFill>
                          <a:srgbClr val="943634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$51,425.00</a:t>
                      </a:r>
                      <a:endParaRPr lang="en-US" sz="1800">
                        <a:solidFill>
                          <a:srgbClr val="943634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$700.00</a:t>
                      </a:r>
                      <a:endParaRPr lang="en-US" sz="1800">
                        <a:solidFill>
                          <a:srgbClr val="943634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$7,700.00</a:t>
                      </a:r>
                      <a:endParaRPr lang="en-US" sz="1800">
                        <a:solidFill>
                          <a:srgbClr val="943634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9756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Column Line 3</a:t>
                      </a:r>
                      <a:endParaRPr lang="en-US" sz="1600">
                        <a:solidFill>
                          <a:srgbClr val="943634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en-US" sz="1800">
                        <a:solidFill>
                          <a:srgbClr val="943634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en-US" sz="1800">
                        <a:solidFill>
                          <a:srgbClr val="943634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LF</a:t>
                      </a:r>
                      <a:endParaRPr lang="en-US" sz="1800">
                        <a:solidFill>
                          <a:srgbClr val="943634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$275.00</a:t>
                      </a:r>
                      <a:endParaRPr lang="en-US" sz="1800">
                        <a:solidFill>
                          <a:srgbClr val="943634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$51,425.00</a:t>
                      </a:r>
                      <a:endParaRPr lang="en-US" sz="1800">
                        <a:solidFill>
                          <a:srgbClr val="943634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$700.00</a:t>
                      </a:r>
                      <a:endParaRPr lang="en-US" sz="1800">
                        <a:solidFill>
                          <a:srgbClr val="943634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$7,700.00</a:t>
                      </a:r>
                      <a:endParaRPr lang="en-US" sz="1800">
                        <a:solidFill>
                          <a:srgbClr val="943634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9756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Column Line 4</a:t>
                      </a:r>
                      <a:endParaRPr lang="en-US" sz="1600">
                        <a:solidFill>
                          <a:srgbClr val="943634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en-US" sz="1800">
                        <a:solidFill>
                          <a:srgbClr val="943634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27.5</a:t>
                      </a:r>
                      <a:endParaRPr lang="en-US" sz="1800">
                        <a:solidFill>
                          <a:srgbClr val="943634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LF</a:t>
                      </a:r>
                      <a:endParaRPr lang="en-US" sz="1800">
                        <a:solidFill>
                          <a:srgbClr val="943634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$275.00</a:t>
                      </a:r>
                      <a:endParaRPr lang="en-US" sz="1800">
                        <a:solidFill>
                          <a:srgbClr val="943634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</a:t>
                      </a:r>
                      <a:r>
                        <a:rPr lang="en-US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83,187.00</a:t>
                      </a:r>
                      <a:endParaRPr lang="en-US" sz="1800" dirty="0">
                        <a:solidFill>
                          <a:srgbClr val="943634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$700.00</a:t>
                      </a:r>
                      <a:endParaRPr lang="en-US" sz="1800">
                        <a:solidFill>
                          <a:srgbClr val="943634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$7,700.00</a:t>
                      </a:r>
                      <a:endParaRPr lang="en-US" sz="1800">
                        <a:solidFill>
                          <a:srgbClr val="943634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9756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Column Line 5</a:t>
                      </a:r>
                      <a:endParaRPr lang="en-US" sz="1600">
                        <a:solidFill>
                          <a:srgbClr val="943634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sz="1800">
                        <a:solidFill>
                          <a:srgbClr val="943634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27.5</a:t>
                      </a:r>
                      <a:endParaRPr lang="en-US" sz="1800">
                        <a:solidFill>
                          <a:srgbClr val="943634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LF</a:t>
                      </a:r>
                      <a:endParaRPr lang="en-US" sz="1800">
                        <a:solidFill>
                          <a:srgbClr val="943634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$275.00</a:t>
                      </a:r>
                      <a:endParaRPr lang="en-US" sz="1800">
                        <a:solidFill>
                          <a:srgbClr val="943634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$75,625.00</a:t>
                      </a:r>
                      <a:endParaRPr lang="en-US" sz="1800" dirty="0">
                        <a:solidFill>
                          <a:srgbClr val="943634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$700.00</a:t>
                      </a:r>
                      <a:endParaRPr lang="en-US" sz="1800">
                        <a:solidFill>
                          <a:srgbClr val="943634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$7,000.00</a:t>
                      </a:r>
                      <a:endParaRPr lang="en-US" sz="1800">
                        <a:solidFill>
                          <a:srgbClr val="943634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9756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Column Line 6</a:t>
                      </a:r>
                      <a:endParaRPr lang="en-US" sz="1600" dirty="0">
                        <a:solidFill>
                          <a:srgbClr val="943634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sz="1800">
                        <a:solidFill>
                          <a:srgbClr val="943634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27.5</a:t>
                      </a:r>
                      <a:endParaRPr lang="en-US" sz="1800">
                        <a:solidFill>
                          <a:srgbClr val="943634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LF</a:t>
                      </a:r>
                      <a:endParaRPr lang="en-US" sz="1800">
                        <a:solidFill>
                          <a:srgbClr val="943634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$275.00</a:t>
                      </a:r>
                      <a:endParaRPr lang="en-US" sz="1800">
                        <a:solidFill>
                          <a:srgbClr val="943634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$75,625.00</a:t>
                      </a:r>
                      <a:endParaRPr lang="en-US" sz="1800">
                        <a:solidFill>
                          <a:srgbClr val="943634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$700.00</a:t>
                      </a:r>
                      <a:endParaRPr lang="en-US" sz="1800">
                        <a:solidFill>
                          <a:srgbClr val="943634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$7,000.00</a:t>
                      </a:r>
                      <a:endParaRPr lang="en-US" sz="1800">
                        <a:solidFill>
                          <a:srgbClr val="943634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9756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solidFill>
                          <a:srgbClr val="943634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rgbClr val="943634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rgbClr val="943634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rgbClr val="943634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Total</a:t>
                      </a:r>
                      <a:endParaRPr lang="en-US" sz="1800">
                        <a:solidFill>
                          <a:srgbClr val="943634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</a:t>
                      </a:r>
                      <a:r>
                        <a:rPr lang="en-US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1,290,237.00</a:t>
                      </a:r>
                      <a:endParaRPr lang="en-US" sz="1800" dirty="0">
                        <a:solidFill>
                          <a:srgbClr val="943634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Total</a:t>
                      </a:r>
                      <a:endParaRPr lang="en-US" sz="1800">
                        <a:solidFill>
                          <a:srgbClr val="943634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$222,600.00</a:t>
                      </a:r>
                      <a:endParaRPr lang="en-US" sz="1800">
                        <a:solidFill>
                          <a:srgbClr val="943634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9756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solidFill>
                          <a:srgbClr val="943634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solidFill>
                          <a:srgbClr val="943634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rgbClr val="943634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rgbClr val="943634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4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solidFill>
                          <a:srgbClr val="943634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9756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solidFill>
                          <a:srgbClr val="943634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rgbClr val="943634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rgbClr val="943634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rgbClr val="943634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Total Initial System Cost</a:t>
                      </a:r>
                      <a:endParaRPr lang="en-US" sz="1800" dirty="0">
                        <a:solidFill>
                          <a:srgbClr val="943634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u="non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</a:t>
                      </a:r>
                      <a:r>
                        <a:rPr lang="en-US" sz="1400" b="1" u="non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1,512,837.00</a:t>
                      </a:r>
                      <a:endParaRPr lang="en-US" sz="1800" b="1" u="none" dirty="0">
                        <a:solidFill>
                          <a:srgbClr val="943634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8555095"/>
              </p:ext>
            </p:extLst>
          </p:nvPr>
        </p:nvGraphicFramePr>
        <p:xfrm>
          <a:off x="18764885" y="1628061"/>
          <a:ext cx="4857116" cy="1896801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1439368"/>
                <a:gridCol w="1659022"/>
                <a:gridCol w="1758726"/>
              </a:tblGrid>
              <a:tr h="35313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Footing Type</a:t>
                      </a:r>
                      <a:endParaRPr lang="en-US" sz="1200" dirty="0">
                        <a:solidFill>
                          <a:srgbClr val="943634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Original Cost</a:t>
                      </a:r>
                      <a:endParaRPr lang="en-US" sz="1200">
                        <a:solidFill>
                          <a:srgbClr val="943634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Cost Increase (35%)</a:t>
                      </a:r>
                      <a:endParaRPr lang="en-US" sz="1200" dirty="0">
                        <a:solidFill>
                          <a:srgbClr val="943634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257277">
                <a:tc gridSpan="3"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 </a:t>
                      </a:r>
                      <a:endParaRPr lang="en-US" sz="1200" dirty="0">
                        <a:solidFill>
                          <a:srgbClr val="943634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l"/>
                      <a:endParaRPr lang="en-US" sz="1100" dirty="0">
                        <a:solidFill>
                          <a:srgbClr val="943634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l"/>
                      <a:endParaRPr lang="en-US" sz="1100" dirty="0">
                        <a:solidFill>
                          <a:srgbClr val="943634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</a:tr>
              <a:tr h="25727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Spread Footings</a:t>
                      </a:r>
                      <a:endParaRPr lang="en-US" sz="1200" dirty="0">
                        <a:solidFill>
                          <a:srgbClr val="943634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$69,225.81 </a:t>
                      </a:r>
                      <a:endParaRPr lang="en-US" sz="1200">
                        <a:solidFill>
                          <a:srgbClr val="943634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$24,229.03 </a:t>
                      </a:r>
                      <a:endParaRPr lang="en-US" sz="1200">
                        <a:solidFill>
                          <a:srgbClr val="943634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57277">
                <a:tc gridSpan="3"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 </a:t>
                      </a:r>
                      <a:endParaRPr lang="en-US" sz="1200" dirty="0">
                        <a:solidFill>
                          <a:srgbClr val="943634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l"/>
                      <a:endParaRPr lang="en-US" sz="1100" dirty="0">
                        <a:solidFill>
                          <a:srgbClr val="943634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l"/>
                      <a:endParaRPr lang="en-US" sz="1100" dirty="0">
                        <a:solidFill>
                          <a:srgbClr val="943634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</a:tr>
              <a:tr h="25727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Strip Footings</a:t>
                      </a:r>
                      <a:endParaRPr lang="en-US" sz="1200">
                        <a:solidFill>
                          <a:srgbClr val="943634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$25,675.92 </a:t>
                      </a:r>
                      <a:endParaRPr lang="en-US" sz="1200" dirty="0">
                        <a:solidFill>
                          <a:srgbClr val="943634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$8,986.57 </a:t>
                      </a:r>
                      <a:endParaRPr lang="en-US" sz="1200">
                        <a:solidFill>
                          <a:srgbClr val="943634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57277">
                <a:tc gridSpan="3"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 </a:t>
                      </a:r>
                      <a:endParaRPr lang="en-US" sz="1200" dirty="0">
                        <a:solidFill>
                          <a:srgbClr val="943634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l"/>
                      <a:endParaRPr lang="en-US" sz="1100" dirty="0">
                        <a:solidFill>
                          <a:srgbClr val="943634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l"/>
                      <a:endParaRPr lang="en-US" sz="1100" dirty="0">
                        <a:solidFill>
                          <a:srgbClr val="943634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</a:tr>
              <a:tr h="257277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Additional Concrete Cost</a:t>
                      </a:r>
                      <a:endParaRPr lang="en-US" sz="1200">
                        <a:solidFill>
                          <a:srgbClr val="943634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$</a:t>
                      </a:r>
                      <a:r>
                        <a:rPr lang="en-US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33,216.00</a:t>
                      </a:r>
                      <a:endParaRPr lang="en-US" sz="1200" dirty="0">
                        <a:solidFill>
                          <a:srgbClr val="943634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4098" name="Picture 2" descr="https://pbs.twimg.com/profile_images/357054507/twitter_log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26265" y="1494710"/>
            <a:ext cx="2324100" cy="23241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6" name="TextBox 5"/>
          <p:cNvSpPr txBox="1"/>
          <p:nvPr/>
        </p:nvSpPr>
        <p:spPr>
          <a:xfrm>
            <a:off x="18669000" y="4191000"/>
            <a:ext cx="7315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Initial System Cost:	 	$1,512,837.00</a:t>
            </a: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	+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Additional Footing Cost: 	$33,216.00</a:t>
            </a:r>
          </a:p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	=</a:t>
            </a:r>
          </a:p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Total System Cost:		 </a:t>
            </a:r>
            <a:r>
              <a:rPr lang="en-US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$1,546,053.00</a:t>
            </a:r>
            <a:endParaRPr lang="en-US" sz="24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8669000" y="1070550"/>
            <a:ext cx="487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Additional Footing Cost: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753600" y="1074086"/>
            <a:ext cx="487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Total Precast Cost Summary: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9310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57200" y="602158"/>
            <a:ext cx="5410200" cy="892552"/>
          </a:xfrm>
          <a:prstGeom prst="rect">
            <a:avLst/>
          </a:prstGeom>
          <a:solidFill>
            <a:schemeClr val="bg1">
              <a:lumMod val="75000"/>
            </a:schemeClr>
          </a:solidFill>
          <a:ln w="28575"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Atrium Medical Corporation</a:t>
            </a:r>
          </a:p>
          <a:p>
            <a:r>
              <a:rPr lang="en-US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[Headquarters Facility]</a:t>
            </a:r>
            <a:endParaRPr lang="en-US" sz="2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" y="1532215"/>
            <a:ext cx="3581400" cy="326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>
                <a:solidFill>
                  <a:schemeClr val="bg1">
                    <a:lumMod val="50000"/>
                  </a:schemeClr>
                </a:solidFill>
              </a:rPr>
              <a:t>Table of Contents</a:t>
            </a:r>
          </a:p>
          <a:p>
            <a:endParaRPr lang="en-US" sz="2400" b="1" u="sng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Title Page</a:t>
            </a:r>
          </a:p>
          <a:p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Project Information</a:t>
            </a:r>
          </a:p>
          <a:p>
            <a:endParaRPr lang="en-US" sz="2000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Depth Analysis 2</a:t>
            </a:r>
          </a:p>
          <a:p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Depth Analysis 3</a:t>
            </a:r>
          </a:p>
          <a:p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Conclusion &amp; Recommendations</a:t>
            </a:r>
          </a:p>
          <a:p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Acknowledgements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105400" y="2895600"/>
            <a:ext cx="3429000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</a:rPr>
              <a:t>Depth Analysis 1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Problem Statement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Proposed Solution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Structural Breadth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</a:rPr>
              <a:t>Total Design Summary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Cost Summary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Installation Summary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Analysis Results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 smtClean="0">
              <a:solidFill>
                <a:schemeClr val="accent2">
                  <a:lumMod val="75000"/>
                </a:schemeClr>
              </a:solidFill>
            </a:endParaRP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609600" y="3124200"/>
            <a:ext cx="4419600" cy="0"/>
          </a:xfrm>
          <a:prstGeom prst="straightConnector1">
            <a:avLst/>
          </a:prstGeom>
          <a:ln w="28575">
            <a:solidFill>
              <a:schemeClr val="bg1">
                <a:lumMod val="75000"/>
              </a:schemeClr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5105400" y="2971800"/>
            <a:ext cx="0" cy="245277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5105400" y="5424570"/>
            <a:ext cx="2895600" cy="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2" descr="http://www.engr.psu.edu/ae/thesis/portfolios/2014/jjm5521/Atrium_HQ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33" r="4730"/>
          <a:stretch/>
        </p:blipFill>
        <p:spPr bwMode="auto">
          <a:xfrm>
            <a:off x="5981700" y="602158"/>
            <a:ext cx="2476500" cy="92184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2" name="TextBox 11"/>
          <p:cNvSpPr txBox="1"/>
          <p:nvPr/>
        </p:nvSpPr>
        <p:spPr>
          <a:xfrm>
            <a:off x="9601200" y="467380"/>
            <a:ext cx="670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Depth Analysis 1:</a:t>
            </a:r>
            <a:endParaRPr lang="en-US" sz="28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8364200" y="467380"/>
            <a:ext cx="381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Total Design Summary:</a:t>
            </a:r>
            <a:endParaRPr lang="en-US" sz="28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9601200" y="965774"/>
            <a:ext cx="16840200" cy="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23097565" y="457200"/>
            <a:ext cx="335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Installation Summary</a:t>
            </a:r>
            <a:endParaRPr lang="en-US" sz="28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550225"/>
              </p:ext>
            </p:extLst>
          </p:nvPr>
        </p:nvGraphicFramePr>
        <p:xfrm>
          <a:off x="10972800" y="1676235"/>
          <a:ext cx="5486400" cy="4572165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3131820"/>
                <a:gridCol w="2354580"/>
              </a:tblGrid>
              <a:tr h="30481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Type</a:t>
                      </a:r>
                      <a:endParaRPr lang="en-US" sz="1400" dirty="0">
                        <a:solidFill>
                          <a:srgbClr val="943634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Quantity</a:t>
                      </a:r>
                      <a:endParaRPr lang="en-US" sz="1400">
                        <a:solidFill>
                          <a:srgbClr val="943634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04811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Double Tee Beam</a:t>
                      </a:r>
                      <a:endParaRPr lang="en-US" sz="1400">
                        <a:solidFill>
                          <a:srgbClr val="943634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188</a:t>
                      </a:r>
                      <a:endParaRPr lang="en-US" sz="1400">
                        <a:solidFill>
                          <a:srgbClr val="943634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04811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Inverted Tee Beam</a:t>
                      </a:r>
                      <a:endParaRPr lang="en-US" sz="1400">
                        <a:solidFill>
                          <a:srgbClr val="943634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</a:t>
                      </a:r>
                      <a:endParaRPr lang="en-US" sz="1400">
                        <a:solidFill>
                          <a:srgbClr val="943634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04811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Interior Ledger Beam</a:t>
                      </a:r>
                      <a:endParaRPr lang="en-US" sz="1400">
                        <a:solidFill>
                          <a:srgbClr val="943634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sz="1400">
                        <a:solidFill>
                          <a:srgbClr val="943634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04811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Exterior Ledger Beam</a:t>
                      </a:r>
                      <a:endParaRPr lang="en-US" sz="1400" dirty="0">
                        <a:solidFill>
                          <a:srgbClr val="943634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</a:t>
                      </a:r>
                      <a:endParaRPr lang="en-US" sz="1400" dirty="0">
                        <a:solidFill>
                          <a:srgbClr val="943634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04811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Column Line 1</a:t>
                      </a:r>
                      <a:endParaRPr lang="en-US" sz="1400">
                        <a:solidFill>
                          <a:srgbClr val="943634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sz="1400">
                        <a:solidFill>
                          <a:srgbClr val="943634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04811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Column Line 2</a:t>
                      </a:r>
                      <a:endParaRPr lang="en-US" sz="1400">
                        <a:solidFill>
                          <a:srgbClr val="943634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en-US" sz="1400">
                        <a:solidFill>
                          <a:srgbClr val="943634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04811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Column Line 3</a:t>
                      </a:r>
                      <a:endParaRPr lang="en-US" sz="1400">
                        <a:solidFill>
                          <a:srgbClr val="943634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en-US" sz="1400">
                        <a:solidFill>
                          <a:srgbClr val="943634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04811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Column Line 4</a:t>
                      </a:r>
                      <a:endParaRPr lang="en-US" sz="1400">
                        <a:solidFill>
                          <a:srgbClr val="943634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en-US" sz="1400">
                        <a:solidFill>
                          <a:srgbClr val="943634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04811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Column Line 5</a:t>
                      </a:r>
                      <a:endParaRPr lang="en-US" sz="1400">
                        <a:solidFill>
                          <a:srgbClr val="943634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sz="1400">
                        <a:solidFill>
                          <a:srgbClr val="943634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04811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Column Line 6</a:t>
                      </a:r>
                      <a:endParaRPr lang="en-US" sz="1400">
                        <a:solidFill>
                          <a:srgbClr val="943634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sz="1400">
                        <a:solidFill>
                          <a:srgbClr val="943634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04811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>
                        <a:solidFill>
                          <a:srgbClr val="943634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>
                        <a:solidFill>
                          <a:srgbClr val="943634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04811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Total Members</a:t>
                      </a:r>
                      <a:endParaRPr lang="en-US" sz="1400">
                        <a:solidFill>
                          <a:srgbClr val="943634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318</a:t>
                      </a:r>
                      <a:endParaRPr lang="en-US" sz="1400">
                        <a:solidFill>
                          <a:srgbClr val="943634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04811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# Picks per day</a:t>
                      </a:r>
                      <a:endParaRPr lang="en-US" sz="1400">
                        <a:solidFill>
                          <a:srgbClr val="943634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~ 6 to 8</a:t>
                      </a:r>
                      <a:endParaRPr lang="en-US" sz="1400">
                        <a:solidFill>
                          <a:srgbClr val="943634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04811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Days for completion</a:t>
                      </a:r>
                      <a:endParaRPr lang="en-US" sz="1400">
                        <a:solidFill>
                          <a:srgbClr val="943634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 to 53 Days</a:t>
                      </a:r>
                      <a:endParaRPr lang="en-US" sz="1400" b="1" dirty="0">
                        <a:solidFill>
                          <a:srgbClr val="943634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10896600" y="1138535"/>
            <a:ext cx="518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Total Precast Installation Summary: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://www.concretetech.com/project%20reports/images/astreeterec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38656" y="1236291"/>
            <a:ext cx="4008983" cy="354749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4" name="Picture 7" descr="http://ww1.hdnux.com/photos/06/24/50/1657364/3/628x471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00" r="20410"/>
          <a:stretch/>
        </p:blipFill>
        <p:spPr bwMode="auto">
          <a:xfrm>
            <a:off x="18968060" y="1188386"/>
            <a:ext cx="3282340" cy="180518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6" name="TextBox 5"/>
          <p:cNvSpPr txBox="1"/>
          <p:nvPr/>
        </p:nvSpPr>
        <p:spPr>
          <a:xfrm>
            <a:off x="18736235" y="5562600"/>
            <a:ext cx="76289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Total System Installation Time:		</a:t>
            </a:r>
            <a:r>
              <a:rPr lang="en-US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40 to 53 days</a:t>
            </a:r>
            <a:endParaRPr lang="en-US" sz="24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9964400" y="3014246"/>
            <a:ext cx="4648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Ref: www.timesunion.com</a:t>
            </a:r>
            <a:endParaRPr lang="en-US" sz="16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6" name="Picture 4" descr="http://www.dynaspan.com/images/beams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00" r="15808" b="24190"/>
          <a:stretch/>
        </p:blipFill>
        <p:spPr bwMode="auto">
          <a:xfrm>
            <a:off x="18954750" y="3352800"/>
            <a:ext cx="3295650" cy="141404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7" name="TextBox 26"/>
          <p:cNvSpPr txBox="1"/>
          <p:nvPr/>
        </p:nvSpPr>
        <p:spPr>
          <a:xfrm>
            <a:off x="19812000" y="4766846"/>
            <a:ext cx="4648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Ref: www.dynaspan.com</a:t>
            </a:r>
            <a:endParaRPr lang="en-US" sz="16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4231600" y="4843046"/>
            <a:ext cx="4648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Ref: www.concretetech.com</a:t>
            </a:r>
            <a:endParaRPr lang="en-US" sz="16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9822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57200" y="602158"/>
            <a:ext cx="5410200" cy="892552"/>
          </a:xfrm>
          <a:prstGeom prst="rect">
            <a:avLst/>
          </a:prstGeom>
          <a:solidFill>
            <a:schemeClr val="bg1">
              <a:lumMod val="75000"/>
            </a:schemeClr>
          </a:solidFill>
          <a:ln w="28575"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Atrium Medical Corporation</a:t>
            </a:r>
          </a:p>
          <a:p>
            <a:r>
              <a:rPr lang="en-US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[Headquarters Facility]</a:t>
            </a:r>
            <a:endParaRPr lang="en-US" sz="2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" y="1532215"/>
            <a:ext cx="3581400" cy="326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>
                <a:solidFill>
                  <a:schemeClr val="bg1">
                    <a:lumMod val="50000"/>
                  </a:schemeClr>
                </a:solidFill>
              </a:rPr>
              <a:t>Table of Contents</a:t>
            </a:r>
          </a:p>
          <a:p>
            <a:endParaRPr lang="en-US" sz="2400" b="1" u="sng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Title Page</a:t>
            </a:r>
          </a:p>
          <a:p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Project Information</a:t>
            </a:r>
          </a:p>
          <a:p>
            <a:endParaRPr lang="en-US" sz="2000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Depth Analysis 2</a:t>
            </a:r>
          </a:p>
          <a:p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Depth Analysis 3</a:t>
            </a:r>
          </a:p>
          <a:p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Conclusion &amp; Recommendations</a:t>
            </a:r>
          </a:p>
          <a:p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Acknowledgements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105400" y="2895600"/>
            <a:ext cx="3429000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</a:rPr>
              <a:t>Depth Analysis 1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Problem Statement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Proposed Solution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Structural Breadth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Total Design Summary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Analysis Results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 smtClean="0">
              <a:solidFill>
                <a:schemeClr val="accent2">
                  <a:lumMod val="75000"/>
                </a:schemeClr>
              </a:solidFill>
            </a:endParaRP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609600" y="3124200"/>
            <a:ext cx="4419600" cy="0"/>
          </a:xfrm>
          <a:prstGeom prst="straightConnector1">
            <a:avLst/>
          </a:prstGeom>
          <a:ln w="28575">
            <a:solidFill>
              <a:schemeClr val="bg1">
                <a:lumMod val="75000"/>
              </a:schemeClr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5105400" y="2971800"/>
            <a:ext cx="0" cy="1837217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5105400" y="4809017"/>
            <a:ext cx="2895600" cy="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2" descr="http://www.engr.psu.edu/ae/thesis/portfolios/2014/jjm5521/Atrium_HQ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33" r="4730"/>
          <a:stretch/>
        </p:blipFill>
        <p:spPr bwMode="auto">
          <a:xfrm>
            <a:off x="5981700" y="602158"/>
            <a:ext cx="2476500" cy="92184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1" name="TextBox 10"/>
          <p:cNvSpPr txBox="1"/>
          <p:nvPr/>
        </p:nvSpPr>
        <p:spPr>
          <a:xfrm>
            <a:off x="9601200" y="467380"/>
            <a:ext cx="670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Depth Analysis 1:</a:t>
            </a:r>
            <a:endParaRPr lang="en-US" sz="28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8364200" y="467380"/>
            <a:ext cx="350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Analysis Results</a:t>
            </a:r>
            <a:endParaRPr lang="en-US" sz="28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9601200" y="965774"/>
            <a:ext cx="16840200" cy="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9599799"/>
              </p:ext>
            </p:extLst>
          </p:nvPr>
        </p:nvGraphicFramePr>
        <p:xfrm>
          <a:off x="9944100" y="1589526"/>
          <a:ext cx="7315200" cy="3134874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2857493"/>
                <a:gridCol w="1939412"/>
                <a:gridCol w="2518295"/>
              </a:tblGrid>
              <a:tr h="513009"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rgbClr val="94363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Total Cost</a:t>
                      </a:r>
                      <a:endParaRPr lang="en-US" sz="1600" b="1" dirty="0">
                        <a:solidFill>
                          <a:srgbClr val="943634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Installation Time (days)</a:t>
                      </a:r>
                      <a:endParaRPr lang="en-US" sz="1600" b="1" dirty="0">
                        <a:solidFill>
                          <a:srgbClr val="943634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5056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Precast Structural </a:t>
                      </a:r>
                      <a:r>
                        <a:rPr lang="en-US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System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(Proposed System)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$1,546,053.00 </a:t>
                      </a:r>
                      <a:endParaRPr lang="en-US" sz="1600">
                        <a:solidFill>
                          <a:srgbClr val="943634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 to 40</a:t>
                      </a:r>
                      <a:endParaRPr lang="en-US" sz="1600">
                        <a:solidFill>
                          <a:srgbClr val="943634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93596">
                <a:tc gridSpan="3"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rgbClr val="94363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100" dirty="0">
                        <a:solidFill>
                          <a:srgbClr val="943634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 sz="1100" dirty="0">
                        <a:solidFill>
                          <a:srgbClr val="943634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</a:tr>
              <a:tr h="55056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Steel Structural </a:t>
                      </a:r>
                      <a:r>
                        <a:rPr lang="en-US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System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(Original System)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$1,273,160.00</a:t>
                      </a:r>
                      <a:endParaRPr lang="en-US" sz="1600">
                        <a:solidFill>
                          <a:srgbClr val="943634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</a:t>
                      </a:r>
                      <a:endParaRPr lang="en-US" sz="1600">
                        <a:solidFill>
                          <a:srgbClr val="943634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93596">
                <a:tc gridSpan="3"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rgbClr val="94363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100" dirty="0">
                        <a:solidFill>
                          <a:srgbClr val="943634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 sz="1100" dirty="0">
                        <a:solidFill>
                          <a:srgbClr val="943634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</a:tr>
              <a:tr h="51300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Difference</a:t>
                      </a:r>
                      <a:endParaRPr lang="en-US" sz="1600">
                        <a:solidFill>
                          <a:srgbClr val="943634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(+) $272,893.00</a:t>
                      </a:r>
                      <a:endParaRPr lang="en-US" sz="1600" dirty="0">
                        <a:solidFill>
                          <a:srgbClr val="943634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(+) 8 to (-) 5</a:t>
                      </a:r>
                      <a:endParaRPr lang="en-US" sz="1600" dirty="0">
                        <a:solidFill>
                          <a:srgbClr val="943634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9906000" y="1066800"/>
            <a:ext cx="723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Overall Systems Comparison and Analysis Results: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829800" y="4876800"/>
            <a:ext cx="464820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Issues: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Cost is too high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Schedule decrease not significant</a:t>
            </a:r>
          </a:p>
          <a:p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4264601"/>
              </p:ext>
            </p:extLst>
          </p:nvPr>
        </p:nvGraphicFramePr>
        <p:xfrm>
          <a:off x="18973800" y="1566386"/>
          <a:ext cx="6724650" cy="3650419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5140730"/>
                <a:gridCol w="1583920"/>
              </a:tblGrid>
              <a:tr h="226009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u="non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Costs</a:t>
                      </a:r>
                      <a:endParaRPr lang="en-US" sz="1600" u="none" dirty="0">
                        <a:solidFill>
                          <a:srgbClr val="943634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2600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 Ton Crane Rental Cost</a:t>
                      </a:r>
                      <a:endParaRPr lang="en-US" sz="1600" dirty="0">
                        <a:solidFill>
                          <a:srgbClr val="943634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$18,000.00</a:t>
                      </a:r>
                      <a:endParaRPr lang="en-US" sz="1600">
                        <a:solidFill>
                          <a:srgbClr val="943634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4403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Add'l Cost of Precast System</a:t>
                      </a:r>
                      <a:endParaRPr lang="en-US" sz="1600">
                        <a:solidFill>
                          <a:srgbClr val="943634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$272,893.00</a:t>
                      </a:r>
                      <a:endParaRPr lang="en-US" sz="1600">
                        <a:solidFill>
                          <a:srgbClr val="943634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26009">
                <a:tc>
                  <a:txBody>
                    <a:bodyPr/>
                    <a:lstStyle/>
                    <a:p>
                      <a:endParaRPr lang="en-US" sz="1600">
                        <a:solidFill>
                          <a:srgbClr val="94363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US" sz="1600">
                        <a:solidFill>
                          <a:srgbClr val="94363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4403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Total System Cost</a:t>
                      </a:r>
                      <a:endParaRPr lang="en-US" sz="1600">
                        <a:solidFill>
                          <a:srgbClr val="943634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$290,893.00</a:t>
                      </a:r>
                      <a:endParaRPr lang="en-US" sz="1600">
                        <a:solidFill>
                          <a:srgbClr val="943634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26009">
                <a:tc>
                  <a:txBody>
                    <a:bodyPr/>
                    <a:lstStyle/>
                    <a:p>
                      <a:endParaRPr lang="en-US" sz="1600">
                        <a:solidFill>
                          <a:srgbClr val="94363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US" sz="1600">
                        <a:solidFill>
                          <a:srgbClr val="94363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26009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u="non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Installation Times</a:t>
                      </a:r>
                      <a:endParaRPr lang="en-US" sz="1600" u="none" dirty="0">
                        <a:solidFill>
                          <a:srgbClr val="943634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2600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Total Steel Member Qty.</a:t>
                      </a:r>
                      <a:endParaRPr lang="en-US" sz="1600" dirty="0">
                        <a:solidFill>
                          <a:srgbClr val="943634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318</a:t>
                      </a:r>
                      <a:endParaRPr lang="en-US" sz="1600">
                        <a:solidFill>
                          <a:srgbClr val="943634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2600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# Picks per day (one crane)</a:t>
                      </a:r>
                      <a:endParaRPr lang="en-US" sz="1600">
                        <a:solidFill>
                          <a:srgbClr val="943634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~6 to 8</a:t>
                      </a:r>
                      <a:endParaRPr lang="en-US" sz="1600">
                        <a:solidFill>
                          <a:srgbClr val="943634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2600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# Picks per day (two cranes)</a:t>
                      </a:r>
                      <a:endParaRPr lang="en-US" sz="1600">
                        <a:solidFill>
                          <a:srgbClr val="943634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~12 to 16</a:t>
                      </a:r>
                      <a:endParaRPr lang="en-US" sz="1600">
                        <a:solidFill>
                          <a:srgbClr val="943634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26009">
                <a:tc>
                  <a:txBody>
                    <a:bodyPr/>
                    <a:lstStyle/>
                    <a:p>
                      <a:endParaRPr lang="en-US" sz="1600">
                        <a:solidFill>
                          <a:srgbClr val="94363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US" sz="1600">
                        <a:solidFill>
                          <a:srgbClr val="94363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48337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Total System Installation Time (days) </a:t>
                      </a:r>
                      <a:endParaRPr lang="en-US" sz="1600" dirty="0">
                        <a:solidFill>
                          <a:srgbClr val="94363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 to 26.5</a:t>
                      </a:r>
                      <a:endParaRPr lang="en-US" sz="1600" dirty="0">
                        <a:solidFill>
                          <a:srgbClr val="943634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4401800" y="4911804"/>
            <a:ext cx="37719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Solution: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Add another crane on-site </a:t>
            </a:r>
          </a:p>
          <a:p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18897600" y="1048434"/>
            <a:ext cx="723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Adjusted Costs and Installation Times: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8897600" y="5048071"/>
            <a:ext cx="7696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Revised Precast System Cost:			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$1,564,053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Revised Precast System Installation Time:	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 to 26.5 days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6847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/>
          <p:cNvPicPr/>
          <p:nvPr/>
        </p:nvPicPr>
        <p:blipFill>
          <a:blip r:embed="rId2"/>
          <a:stretch>
            <a:fillRect/>
          </a:stretch>
        </p:blipFill>
        <p:spPr>
          <a:xfrm>
            <a:off x="10295312" y="1428591"/>
            <a:ext cx="6869430" cy="468280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457200" y="602158"/>
            <a:ext cx="5410200" cy="892552"/>
          </a:xfrm>
          <a:prstGeom prst="rect">
            <a:avLst/>
          </a:prstGeom>
          <a:solidFill>
            <a:schemeClr val="bg1">
              <a:lumMod val="75000"/>
            </a:schemeClr>
          </a:solidFill>
          <a:ln w="28575"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Atrium Medical Corporation</a:t>
            </a:r>
          </a:p>
          <a:p>
            <a:r>
              <a:rPr lang="en-US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[Headquarters Facility]</a:t>
            </a:r>
            <a:endParaRPr lang="en-US" sz="2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" y="1532215"/>
            <a:ext cx="3581400" cy="326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>
                <a:solidFill>
                  <a:schemeClr val="bg1">
                    <a:lumMod val="50000"/>
                  </a:schemeClr>
                </a:solidFill>
              </a:rPr>
              <a:t>Table of Contents</a:t>
            </a:r>
          </a:p>
          <a:p>
            <a:endParaRPr lang="en-US" sz="2400" b="1" u="sng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Title Page</a:t>
            </a:r>
          </a:p>
          <a:p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Project Information</a:t>
            </a:r>
          </a:p>
          <a:p>
            <a:endParaRPr lang="en-US" sz="2000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Depth Analysis 2</a:t>
            </a:r>
          </a:p>
          <a:p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Depth Analysis 3</a:t>
            </a:r>
          </a:p>
          <a:p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Conclusion &amp; Recommendations</a:t>
            </a:r>
          </a:p>
          <a:p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Acknowledgements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105400" y="2895600"/>
            <a:ext cx="3429000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</a:rPr>
              <a:t>Depth Analysis 1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Problem Statement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Proposed Solution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Structural Breadth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Total Design Summary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Analysis Results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 smtClean="0">
              <a:solidFill>
                <a:schemeClr val="accent2">
                  <a:lumMod val="75000"/>
                </a:schemeClr>
              </a:solidFill>
            </a:endParaRP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609600" y="3124200"/>
            <a:ext cx="4419600" cy="0"/>
          </a:xfrm>
          <a:prstGeom prst="straightConnector1">
            <a:avLst/>
          </a:prstGeom>
          <a:ln w="28575">
            <a:solidFill>
              <a:schemeClr val="bg1">
                <a:lumMod val="75000"/>
              </a:schemeClr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5105400" y="2971800"/>
            <a:ext cx="0" cy="1837217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5105400" y="4809017"/>
            <a:ext cx="2895600" cy="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2" descr="http://www.engr.psu.edu/ae/thesis/portfolios/2014/jjm5521/Atrium_HQ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33" r="4730"/>
          <a:stretch/>
        </p:blipFill>
        <p:spPr bwMode="auto">
          <a:xfrm>
            <a:off x="5981700" y="602158"/>
            <a:ext cx="2476500" cy="92184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1" name="TextBox 10"/>
          <p:cNvSpPr txBox="1"/>
          <p:nvPr/>
        </p:nvSpPr>
        <p:spPr>
          <a:xfrm>
            <a:off x="9601200" y="467380"/>
            <a:ext cx="670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Depth Analysis 1:</a:t>
            </a:r>
            <a:endParaRPr lang="en-US" sz="28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8364200" y="467380"/>
            <a:ext cx="350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Analysis Results</a:t>
            </a:r>
            <a:endParaRPr lang="en-US" sz="28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9601200" y="965774"/>
            <a:ext cx="16840200" cy="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 Box 2"/>
          <p:cNvSpPr txBox="1">
            <a:spLocks noChangeArrowheads="1"/>
          </p:cNvSpPr>
          <p:nvPr/>
        </p:nvSpPr>
        <p:spPr bwMode="auto">
          <a:xfrm>
            <a:off x="14335125" y="2590800"/>
            <a:ext cx="685800" cy="276225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100" b="1" dirty="0">
                <a:solidFill>
                  <a:srgbClr val="FF0000"/>
                </a:solidFill>
                <a:effectLst/>
                <a:latin typeface="Calibri"/>
                <a:ea typeface="Calibri"/>
                <a:cs typeface="Times New Roman"/>
              </a:rPr>
              <a:t>Crane 1</a:t>
            </a:r>
            <a:endParaRPr lang="en-US" sz="1100" dirty="0">
              <a:effectLst/>
              <a:latin typeface="Calibri"/>
              <a:ea typeface="Calibri"/>
              <a:cs typeface="Times New Roman"/>
            </a:endParaRPr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14782800" y="2895600"/>
            <a:ext cx="390525" cy="13335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 Box 2"/>
          <p:cNvSpPr txBox="1">
            <a:spLocks noChangeArrowheads="1"/>
          </p:cNvSpPr>
          <p:nvPr/>
        </p:nvSpPr>
        <p:spPr bwMode="auto">
          <a:xfrm>
            <a:off x="14230350" y="3631883"/>
            <a:ext cx="685800" cy="276225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100" b="1">
                <a:solidFill>
                  <a:srgbClr val="FF0000"/>
                </a:solidFill>
                <a:effectLst/>
                <a:latin typeface="Calibri"/>
                <a:ea typeface="Calibri"/>
                <a:cs typeface="Times New Roman"/>
              </a:rPr>
              <a:t>Crane 2</a:t>
            </a:r>
            <a:endParaRPr lang="en-US" sz="1100">
              <a:effectLst/>
              <a:latin typeface="Calibri"/>
              <a:ea typeface="Calibri"/>
              <a:cs typeface="Times New Roman"/>
            </a:endParaRPr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14792325" y="3908108"/>
            <a:ext cx="390525" cy="13335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 Box 2"/>
          <p:cNvSpPr txBox="1">
            <a:spLocks noChangeArrowheads="1"/>
          </p:cNvSpPr>
          <p:nvPr/>
        </p:nvSpPr>
        <p:spPr bwMode="auto">
          <a:xfrm>
            <a:off x="10591800" y="1553528"/>
            <a:ext cx="2124075" cy="638175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100" b="1" dirty="0">
                <a:solidFill>
                  <a:srgbClr val="FF0000"/>
                </a:solidFill>
                <a:effectLst/>
                <a:latin typeface="Calibri"/>
                <a:ea typeface="Calibri"/>
                <a:cs typeface="Times New Roman"/>
              </a:rPr>
              <a:t>Bed Trucks with Precast Members Move Along Building Perimeter for Ease of Access.</a:t>
            </a:r>
            <a:endParaRPr lang="en-US" sz="11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29" name="Text Box 2"/>
          <p:cNvSpPr txBox="1">
            <a:spLocks noChangeArrowheads="1"/>
          </p:cNvSpPr>
          <p:nvPr/>
        </p:nvSpPr>
        <p:spPr bwMode="auto">
          <a:xfrm>
            <a:off x="14935200" y="2066924"/>
            <a:ext cx="533400" cy="219075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100" b="1" dirty="0">
                <a:solidFill>
                  <a:srgbClr val="FF0000"/>
                </a:solidFill>
                <a:effectLst/>
                <a:latin typeface="Calibri"/>
                <a:ea typeface="Calibri"/>
                <a:cs typeface="Times New Roman"/>
              </a:rPr>
              <a:t>Truck</a:t>
            </a:r>
            <a:endParaRPr lang="en-US" sz="11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0" name="Text Box 2"/>
          <p:cNvSpPr txBox="1">
            <a:spLocks noChangeArrowheads="1"/>
          </p:cNvSpPr>
          <p:nvPr/>
        </p:nvSpPr>
        <p:spPr bwMode="auto">
          <a:xfrm>
            <a:off x="14487525" y="5603875"/>
            <a:ext cx="533400" cy="219075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100" b="1" dirty="0">
                <a:solidFill>
                  <a:srgbClr val="FF0000"/>
                </a:solidFill>
                <a:effectLst/>
                <a:latin typeface="Calibri"/>
                <a:ea typeface="Calibri"/>
                <a:cs typeface="Times New Roman"/>
              </a:rPr>
              <a:t>Truck</a:t>
            </a:r>
            <a:endParaRPr lang="en-US" sz="1100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30077" y="1143001"/>
            <a:ext cx="3311323" cy="39624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2857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1" name="TextBox 20"/>
          <p:cNvSpPr txBox="1"/>
          <p:nvPr/>
        </p:nvSpPr>
        <p:spPr>
          <a:xfrm>
            <a:off x="18745200" y="1371600"/>
            <a:ext cx="41910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Project will utilize (2) 100 Ton Crawler Cranes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Cranes will move within building footprint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(1) crane in Manufacturing area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(1) crane in Warehouse Area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Movement of work flow from East to West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Gives Total Installation time  = 20 to 26.5 days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9216" name="TextBox 9215"/>
          <p:cNvSpPr txBox="1"/>
          <p:nvPr/>
        </p:nvSpPr>
        <p:spPr>
          <a:xfrm>
            <a:off x="12014200" y="4053128"/>
            <a:ext cx="1715827" cy="369332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Manufacturing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11963401" y="2438400"/>
            <a:ext cx="160020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Warehouse</a:t>
            </a:r>
            <a:endParaRPr lang="en-US" dirty="0"/>
          </a:p>
        </p:txBody>
      </p:sp>
      <p:cxnSp>
        <p:nvCxnSpPr>
          <p:cNvPr id="9219" name="Straight Connector 9218"/>
          <p:cNvCxnSpPr/>
          <p:nvPr/>
        </p:nvCxnSpPr>
        <p:spPr>
          <a:xfrm>
            <a:off x="10744200" y="3631883"/>
            <a:ext cx="6172200" cy="0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25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30077" y="5465796"/>
            <a:ext cx="3311323" cy="70640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2857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32" name="TextBox 31"/>
          <p:cNvSpPr txBox="1"/>
          <p:nvPr/>
        </p:nvSpPr>
        <p:spPr>
          <a:xfrm>
            <a:off x="13716000" y="6172200"/>
            <a:ext cx="4648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Ref: Atrium Medical Project Documents</a:t>
            </a:r>
            <a:endParaRPr lang="en-US" sz="16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4688800" y="5105400"/>
            <a:ext cx="2438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Ref: www.bigge.com</a:t>
            </a:r>
            <a:endParaRPr lang="en-US" sz="16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2962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57200" y="602158"/>
            <a:ext cx="5410200" cy="892552"/>
          </a:xfrm>
          <a:prstGeom prst="rect">
            <a:avLst/>
          </a:prstGeom>
          <a:solidFill>
            <a:schemeClr val="bg1">
              <a:lumMod val="75000"/>
            </a:schemeClr>
          </a:solidFill>
          <a:ln w="28575"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Atrium Medical Corporation</a:t>
            </a:r>
          </a:p>
          <a:p>
            <a:r>
              <a:rPr lang="en-US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[Headquarters Facility]</a:t>
            </a:r>
            <a:endParaRPr lang="en-US" sz="2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" y="1532215"/>
            <a:ext cx="3581400" cy="326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>
                <a:solidFill>
                  <a:schemeClr val="bg1">
                    <a:lumMod val="50000"/>
                  </a:schemeClr>
                </a:solidFill>
              </a:rPr>
              <a:t>Table of Contents</a:t>
            </a:r>
          </a:p>
          <a:p>
            <a:endParaRPr lang="en-US" sz="2400" b="1" u="sng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Title Page</a:t>
            </a:r>
          </a:p>
          <a:p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Project Information</a:t>
            </a:r>
          </a:p>
          <a:p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Depth Analysis 1</a:t>
            </a:r>
          </a:p>
          <a:p>
            <a:endParaRPr lang="en-US" sz="2000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Depth Analysis 3</a:t>
            </a:r>
          </a:p>
          <a:p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Conclusion &amp; Recommendations</a:t>
            </a:r>
          </a:p>
          <a:p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Acknowledgements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105400" y="3195459"/>
            <a:ext cx="3429000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</a:rPr>
              <a:t>Depth Analysis 2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Problem Statement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Proposed Solution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Mechanical Breadth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Total Design Summary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Analysis Results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 smtClean="0">
              <a:solidFill>
                <a:schemeClr val="accent2">
                  <a:lumMod val="75000"/>
                </a:schemeClr>
              </a:solidFill>
            </a:endParaRP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609600" y="3429000"/>
            <a:ext cx="4419600" cy="0"/>
          </a:xfrm>
          <a:prstGeom prst="straightConnector1">
            <a:avLst/>
          </a:prstGeom>
          <a:ln w="28575">
            <a:solidFill>
              <a:schemeClr val="bg1">
                <a:lumMod val="75000"/>
              </a:schemeClr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5105400" y="3344383"/>
            <a:ext cx="0" cy="1837217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5105400" y="5181600"/>
            <a:ext cx="2895600" cy="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2" descr="http://www.engr.psu.edu/ae/thesis/portfolios/2014/jjm5521/Atrium_HQ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33" r="4730"/>
          <a:stretch/>
        </p:blipFill>
        <p:spPr bwMode="auto">
          <a:xfrm>
            <a:off x="5981700" y="602158"/>
            <a:ext cx="2476500" cy="92184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1" name="TextBox 10"/>
          <p:cNvSpPr txBox="1"/>
          <p:nvPr/>
        </p:nvSpPr>
        <p:spPr>
          <a:xfrm>
            <a:off x="9601200" y="467380"/>
            <a:ext cx="670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Depth Analysis 2:</a:t>
            </a:r>
            <a:endParaRPr lang="en-US" sz="28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8364200" y="467380"/>
            <a:ext cx="350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Problem Statement</a:t>
            </a:r>
            <a:endParaRPr lang="en-US" sz="28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9601200" y="965774"/>
            <a:ext cx="16840200" cy="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9677400" y="1752600"/>
            <a:ext cx="74676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Design			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Kingspan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Micro-Rib 					Insulated Metal Panels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Location:			Exterior Warehouse Area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Area (SF)			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Southern Face:		3,106 SF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Eastern Face:		2,788 SF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Northern Face:		10,401 SF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Western Face:		4,016 SF		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sp>
        <p:nvSpPr>
          <p:cNvPr id="18" name="TextBox 17"/>
          <p:cNvSpPr txBox="1"/>
          <p:nvPr/>
        </p:nvSpPr>
        <p:spPr>
          <a:xfrm>
            <a:off x="9677400" y="1340346"/>
            <a:ext cx="579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Description of Envelope: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791700" y="4895671"/>
            <a:ext cx="8229600" cy="1200329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Problem: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Owner not utilizing the opportunity to create a 		more efficient building envelope surrounding the 		warehouse area.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115" r="-15890"/>
          <a:stretch/>
        </p:blipFill>
        <p:spPr bwMode="auto">
          <a:xfrm>
            <a:off x="19526250" y="1144815"/>
            <a:ext cx="6438900" cy="495118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2857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3" name="TextBox 22"/>
          <p:cNvSpPr txBox="1"/>
          <p:nvPr/>
        </p:nvSpPr>
        <p:spPr>
          <a:xfrm>
            <a:off x="23545800" y="6096000"/>
            <a:ext cx="4648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Ref: www.kingspanpanels.us</a:t>
            </a:r>
            <a:endParaRPr lang="en-US" sz="16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7185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57200" y="602158"/>
            <a:ext cx="5410200" cy="892552"/>
          </a:xfrm>
          <a:prstGeom prst="rect">
            <a:avLst/>
          </a:prstGeom>
          <a:solidFill>
            <a:schemeClr val="bg1">
              <a:lumMod val="75000"/>
            </a:schemeClr>
          </a:solidFill>
          <a:ln w="28575"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Atrium Medical Corporation</a:t>
            </a:r>
          </a:p>
          <a:p>
            <a:r>
              <a:rPr lang="en-US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[Headquarters Facility]</a:t>
            </a:r>
            <a:endParaRPr lang="en-US" sz="2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" y="1532215"/>
            <a:ext cx="3581400" cy="326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>
                <a:solidFill>
                  <a:schemeClr val="bg1">
                    <a:lumMod val="50000"/>
                  </a:schemeClr>
                </a:solidFill>
              </a:rPr>
              <a:t>Table of Contents</a:t>
            </a:r>
          </a:p>
          <a:p>
            <a:endParaRPr lang="en-US" sz="2400" b="1" u="sng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Title Page</a:t>
            </a:r>
          </a:p>
          <a:p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Project Information</a:t>
            </a:r>
          </a:p>
          <a:p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Depth Analysis 1</a:t>
            </a:r>
          </a:p>
          <a:p>
            <a:endParaRPr lang="en-US" sz="2000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Depth Analysis 3</a:t>
            </a:r>
          </a:p>
          <a:p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Conclusion &amp; Recommendations</a:t>
            </a:r>
          </a:p>
          <a:p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Acknowledgements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105400" y="3195459"/>
            <a:ext cx="3429000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</a:rPr>
              <a:t>Depth Analysis 2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Problem Statement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Proposed Solution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Mechanical Breadth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Total Design Summary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Analysis Results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 smtClean="0">
              <a:solidFill>
                <a:schemeClr val="accent2">
                  <a:lumMod val="75000"/>
                </a:schemeClr>
              </a:solidFill>
            </a:endParaRP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609600" y="3429000"/>
            <a:ext cx="4419600" cy="0"/>
          </a:xfrm>
          <a:prstGeom prst="straightConnector1">
            <a:avLst/>
          </a:prstGeom>
          <a:ln w="28575">
            <a:solidFill>
              <a:schemeClr val="bg1">
                <a:lumMod val="75000"/>
              </a:schemeClr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5105400" y="3344383"/>
            <a:ext cx="0" cy="1837217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5105400" y="5181600"/>
            <a:ext cx="2895600" cy="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2" descr="http://www.engr.psu.edu/ae/thesis/portfolios/2014/jjm5521/Atrium_HQ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33" r="4730"/>
          <a:stretch/>
        </p:blipFill>
        <p:spPr bwMode="auto">
          <a:xfrm>
            <a:off x="5981700" y="602158"/>
            <a:ext cx="2476500" cy="92184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1" name="TextBox 10"/>
          <p:cNvSpPr txBox="1"/>
          <p:nvPr/>
        </p:nvSpPr>
        <p:spPr>
          <a:xfrm>
            <a:off x="9601200" y="467380"/>
            <a:ext cx="670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Depth Analysis 2:</a:t>
            </a:r>
            <a:endParaRPr lang="en-US" sz="28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8364200" y="467380"/>
            <a:ext cx="350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Proposed Solution</a:t>
            </a:r>
            <a:endParaRPr lang="en-US" sz="28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9601200" y="965774"/>
            <a:ext cx="16840200" cy="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2458699" y="1440359"/>
            <a:ext cx="3105151" cy="769441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Develop System Design (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recast Insulated Panels)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677400" y="2362200"/>
            <a:ext cx="1619250" cy="769441"/>
          </a:xfrm>
          <a:prstGeom prst="rect">
            <a:avLst/>
          </a:prstGeom>
          <a:noFill/>
          <a:ln w="28575"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Mech. Breadth</a:t>
            </a:r>
            <a:endParaRPr lang="en-US" sz="2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3487400" y="3345359"/>
            <a:ext cx="2152650" cy="769441"/>
          </a:xfrm>
          <a:prstGeom prst="rect">
            <a:avLst/>
          </a:prstGeom>
          <a:noFill/>
          <a:ln w="28575"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Thermal Analysis of Systems</a:t>
            </a:r>
            <a:endParaRPr lang="en-US" sz="2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5449550" y="3878759"/>
            <a:ext cx="2990850" cy="769441"/>
          </a:xfrm>
          <a:prstGeom prst="rect">
            <a:avLst/>
          </a:prstGeom>
          <a:noFill/>
          <a:ln w="28575"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Compare Thermal Efficiency‘s</a:t>
            </a:r>
            <a:endParaRPr lang="en-US" sz="2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1582400" y="4488359"/>
            <a:ext cx="1752600" cy="769441"/>
          </a:xfrm>
          <a:prstGeom prst="rect">
            <a:avLst/>
          </a:prstGeom>
          <a:noFill/>
          <a:ln w="28575"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Perform Cost Analysis</a:t>
            </a:r>
            <a:endParaRPr lang="en-US" sz="2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3639800" y="5021759"/>
            <a:ext cx="2057400" cy="769441"/>
          </a:xfrm>
          <a:prstGeom prst="rect">
            <a:avLst/>
          </a:prstGeom>
          <a:noFill/>
          <a:ln w="28575"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Perform Install. Analysis</a:t>
            </a:r>
            <a:endParaRPr lang="en-US" sz="2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5544800" y="5486400"/>
            <a:ext cx="2895600" cy="769441"/>
          </a:xfrm>
          <a:prstGeom prst="rect">
            <a:avLst/>
          </a:prstGeom>
          <a:noFill/>
          <a:ln w="28575"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Results &amp; System Comparison</a:t>
            </a:r>
            <a:endParaRPr lang="en-US" sz="2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Freeform 24"/>
          <p:cNvSpPr/>
          <p:nvPr/>
        </p:nvSpPr>
        <p:spPr>
          <a:xfrm>
            <a:off x="9886950" y="2152650"/>
            <a:ext cx="8153400" cy="2838450"/>
          </a:xfrm>
          <a:custGeom>
            <a:avLst/>
            <a:gdLst>
              <a:gd name="connsiteX0" fmla="*/ 0 w 8153400"/>
              <a:gd name="connsiteY0" fmla="*/ 38100 h 2838450"/>
              <a:gd name="connsiteX1" fmla="*/ 0 w 8153400"/>
              <a:gd name="connsiteY1" fmla="*/ 1028700 h 2838450"/>
              <a:gd name="connsiteX2" fmla="*/ 7753350 w 8153400"/>
              <a:gd name="connsiteY2" fmla="*/ 2819400 h 2838450"/>
              <a:gd name="connsiteX3" fmla="*/ 8153400 w 8153400"/>
              <a:gd name="connsiteY3" fmla="*/ 2838450 h 2838450"/>
              <a:gd name="connsiteX4" fmla="*/ 8153400 w 8153400"/>
              <a:gd name="connsiteY4" fmla="*/ 1714500 h 2838450"/>
              <a:gd name="connsiteX5" fmla="*/ 7715250 w 8153400"/>
              <a:gd name="connsiteY5" fmla="*/ 1714500 h 2838450"/>
              <a:gd name="connsiteX6" fmla="*/ 1143000 w 8153400"/>
              <a:gd name="connsiteY6" fmla="*/ 114300 h 2838450"/>
              <a:gd name="connsiteX7" fmla="*/ 1143000 w 8153400"/>
              <a:gd name="connsiteY7" fmla="*/ 19050 h 2838450"/>
              <a:gd name="connsiteX8" fmla="*/ 95250 w 8153400"/>
              <a:gd name="connsiteY8" fmla="*/ 0 h 2838450"/>
              <a:gd name="connsiteX9" fmla="*/ 0 w 8153400"/>
              <a:gd name="connsiteY9" fmla="*/ 38100 h 2838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153400" h="2838450">
                <a:moveTo>
                  <a:pt x="0" y="38100"/>
                </a:moveTo>
                <a:lnTo>
                  <a:pt x="0" y="1028700"/>
                </a:lnTo>
                <a:lnTo>
                  <a:pt x="7753350" y="2819400"/>
                </a:lnTo>
                <a:lnTo>
                  <a:pt x="8153400" y="2838450"/>
                </a:lnTo>
                <a:lnTo>
                  <a:pt x="8153400" y="1714500"/>
                </a:lnTo>
                <a:lnTo>
                  <a:pt x="7715250" y="1714500"/>
                </a:lnTo>
                <a:lnTo>
                  <a:pt x="1143000" y="114300"/>
                </a:lnTo>
                <a:lnTo>
                  <a:pt x="1143000" y="19050"/>
                </a:lnTo>
                <a:lnTo>
                  <a:pt x="95250" y="0"/>
                </a:lnTo>
                <a:lnTo>
                  <a:pt x="0" y="38100"/>
                </a:lnTo>
                <a:close/>
              </a:path>
            </a:pathLst>
          </a:custGeom>
          <a:noFill/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25"/>
          <p:cNvSpPr/>
          <p:nvPr/>
        </p:nvSpPr>
        <p:spPr>
          <a:xfrm>
            <a:off x="11125200" y="2514600"/>
            <a:ext cx="361950" cy="685800"/>
          </a:xfrm>
          <a:custGeom>
            <a:avLst/>
            <a:gdLst>
              <a:gd name="connsiteX0" fmla="*/ 114300 w 361950"/>
              <a:gd name="connsiteY0" fmla="*/ 19050 h 685800"/>
              <a:gd name="connsiteX1" fmla="*/ 190500 w 361950"/>
              <a:gd name="connsiteY1" fmla="*/ 342900 h 685800"/>
              <a:gd name="connsiteX2" fmla="*/ 0 w 361950"/>
              <a:gd name="connsiteY2" fmla="*/ 571500 h 685800"/>
              <a:gd name="connsiteX3" fmla="*/ 95250 w 361950"/>
              <a:gd name="connsiteY3" fmla="*/ 685800 h 685800"/>
              <a:gd name="connsiteX4" fmla="*/ 361950 w 361950"/>
              <a:gd name="connsiteY4" fmla="*/ 400050 h 685800"/>
              <a:gd name="connsiteX5" fmla="*/ 266700 w 361950"/>
              <a:gd name="connsiteY5" fmla="*/ 0 h 685800"/>
              <a:gd name="connsiteX6" fmla="*/ 114300 w 361950"/>
              <a:gd name="connsiteY6" fmla="*/ 19050 h 685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1950" h="685800">
                <a:moveTo>
                  <a:pt x="114300" y="19050"/>
                </a:moveTo>
                <a:lnTo>
                  <a:pt x="190500" y="342900"/>
                </a:lnTo>
                <a:lnTo>
                  <a:pt x="0" y="571500"/>
                </a:lnTo>
                <a:lnTo>
                  <a:pt x="95250" y="685800"/>
                </a:lnTo>
                <a:lnTo>
                  <a:pt x="361950" y="400050"/>
                </a:lnTo>
                <a:lnTo>
                  <a:pt x="266700" y="0"/>
                </a:lnTo>
                <a:lnTo>
                  <a:pt x="114300" y="1905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 26"/>
          <p:cNvSpPr/>
          <p:nvPr/>
        </p:nvSpPr>
        <p:spPr>
          <a:xfrm>
            <a:off x="15468600" y="3581400"/>
            <a:ext cx="361950" cy="685800"/>
          </a:xfrm>
          <a:custGeom>
            <a:avLst/>
            <a:gdLst>
              <a:gd name="connsiteX0" fmla="*/ 114300 w 361950"/>
              <a:gd name="connsiteY0" fmla="*/ 19050 h 685800"/>
              <a:gd name="connsiteX1" fmla="*/ 190500 w 361950"/>
              <a:gd name="connsiteY1" fmla="*/ 342900 h 685800"/>
              <a:gd name="connsiteX2" fmla="*/ 0 w 361950"/>
              <a:gd name="connsiteY2" fmla="*/ 571500 h 685800"/>
              <a:gd name="connsiteX3" fmla="*/ 95250 w 361950"/>
              <a:gd name="connsiteY3" fmla="*/ 685800 h 685800"/>
              <a:gd name="connsiteX4" fmla="*/ 361950 w 361950"/>
              <a:gd name="connsiteY4" fmla="*/ 400050 h 685800"/>
              <a:gd name="connsiteX5" fmla="*/ 266700 w 361950"/>
              <a:gd name="connsiteY5" fmla="*/ 0 h 685800"/>
              <a:gd name="connsiteX6" fmla="*/ 114300 w 361950"/>
              <a:gd name="connsiteY6" fmla="*/ 19050 h 685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1950" h="685800">
                <a:moveTo>
                  <a:pt x="114300" y="19050"/>
                </a:moveTo>
                <a:lnTo>
                  <a:pt x="190500" y="342900"/>
                </a:lnTo>
                <a:lnTo>
                  <a:pt x="0" y="571500"/>
                </a:lnTo>
                <a:lnTo>
                  <a:pt x="95250" y="685800"/>
                </a:lnTo>
                <a:lnTo>
                  <a:pt x="361950" y="400050"/>
                </a:lnTo>
                <a:lnTo>
                  <a:pt x="266700" y="0"/>
                </a:lnTo>
                <a:lnTo>
                  <a:pt x="114300" y="1905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 28"/>
          <p:cNvSpPr/>
          <p:nvPr/>
        </p:nvSpPr>
        <p:spPr>
          <a:xfrm>
            <a:off x="9906000" y="3780532"/>
            <a:ext cx="8153400" cy="2838450"/>
          </a:xfrm>
          <a:custGeom>
            <a:avLst/>
            <a:gdLst>
              <a:gd name="connsiteX0" fmla="*/ 0 w 8153400"/>
              <a:gd name="connsiteY0" fmla="*/ 38100 h 2838450"/>
              <a:gd name="connsiteX1" fmla="*/ 0 w 8153400"/>
              <a:gd name="connsiteY1" fmla="*/ 1028700 h 2838450"/>
              <a:gd name="connsiteX2" fmla="*/ 7753350 w 8153400"/>
              <a:gd name="connsiteY2" fmla="*/ 2819400 h 2838450"/>
              <a:gd name="connsiteX3" fmla="*/ 8153400 w 8153400"/>
              <a:gd name="connsiteY3" fmla="*/ 2838450 h 2838450"/>
              <a:gd name="connsiteX4" fmla="*/ 8153400 w 8153400"/>
              <a:gd name="connsiteY4" fmla="*/ 1714500 h 2838450"/>
              <a:gd name="connsiteX5" fmla="*/ 7715250 w 8153400"/>
              <a:gd name="connsiteY5" fmla="*/ 1714500 h 2838450"/>
              <a:gd name="connsiteX6" fmla="*/ 1143000 w 8153400"/>
              <a:gd name="connsiteY6" fmla="*/ 114300 h 2838450"/>
              <a:gd name="connsiteX7" fmla="*/ 1143000 w 8153400"/>
              <a:gd name="connsiteY7" fmla="*/ 19050 h 2838450"/>
              <a:gd name="connsiteX8" fmla="*/ 95250 w 8153400"/>
              <a:gd name="connsiteY8" fmla="*/ 0 h 2838450"/>
              <a:gd name="connsiteX9" fmla="*/ 0 w 8153400"/>
              <a:gd name="connsiteY9" fmla="*/ 38100 h 2838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153400" h="2838450">
                <a:moveTo>
                  <a:pt x="0" y="38100"/>
                </a:moveTo>
                <a:lnTo>
                  <a:pt x="0" y="1028700"/>
                </a:lnTo>
                <a:lnTo>
                  <a:pt x="7753350" y="2819400"/>
                </a:lnTo>
                <a:lnTo>
                  <a:pt x="8153400" y="2838450"/>
                </a:lnTo>
                <a:lnTo>
                  <a:pt x="8153400" y="1714500"/>
                </a:lnTo>
                <a:lnTo>
                  <a:pt x="7715250" y="1714500"/>
                </a:lnTo>
                <a:lnTo>
                  <a:pt x="1143000" y="114300"/>
                </a:lnTo>
                <a:lnTo>
                  <a:pt x="1143000" y="19050"/>
                </a:lnTo>
                <a:lnTo>
                  <a:pt x="95250" y="0"/>
                </a:lnTo>
                <a:lnTo>
                  <a:pt x="0" y="38100"/>
                </a:lnTo>
                <a:close/>
              </a:path>
            </a:pathLst>
          </a:custGeom>
          <a:noFill/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eform 29"/>
          <p:cNvSpPr/>
          <p:nvPr/>
        </p:nvSpPr>
        <p:spPr>
          <a:xfrm>
            <a:off x="13201650" y="4724400"/>
            <a:ext cx="361950" cy="685800"/>
          </a:xfrm>
          <a:custGeom>
            <a:avLst/>
            <a:gdLst>
              <a:gd name="connsiteX0" fmla="*/ 114300 w 361950"/>
              <a:gd name="connsiteY0" fmla="*/ 19050 h 685800"/>
              <a:gd name="connsiteX1" fmla="*/ 190500 w 361950"/>
              <a:gd name="connsiteY1" fmla="*/ 342900 h 685800"/>
              <a:gd name="connsiteX2" fmla="*/ 0 w 361950"/>
              <a:gd name="connsiteY2" fmla="*/ 571500 h 685800"/>
              <a:gd name="connsiteX3" fmla="*/ 95250 w 361950"/>
              <a:gd name="connsiteY3" fmla="*/ 685800 h 685800"/>
              <a:gd name="connsiteX4" fmla="*/ 361950 w 361950"/>
              <a:gd name="connsiteY4" fmla="*/ 400050 h 685800"/>
              <a:gd name="connsiteX5" fmla="*/ 266700 w 361950"/>
              <a:gd name="connsiteY5" fmla="*/ 0 h 685800"/>
              <a:gd name="connsiteX6" fmla="*/ 114300 w 361950"/>
              <a:gd name="connsiteY6" fmla="*/ 19050 h 685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1950" h="685800">
                <a:moveTo>
                  <a:pt x="114300" y="19050"/>
                </a:moveTo>
                <a:lnTo>
                  <a:pt x="190500" y="342900"/>
                </a:lnTo>
                <a:lnTo>
                  <a:pt x="0" y="571500"/>
                </a:lnTo>
                <a:lnTo>
                  <a:pt x="95250" y="685800"/>
                </a:lnTo>
                <a:lnTo>
                  <a:pt x="361950" y="400050"/>
                </a:lnTo>
                <a:lnTo>
                  <a:pt x="266700" y="0"/>
                </a:lnTo>
                <a:lnTo>
                  <a:pt x="114300" y="1905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reeform 30"/>
          <p:cNvSpPr/>
          <p:nvPr/>
        </p:nvSpPr>
        <p:spPr>
          <a:xfrm>
            <a:off x="15563850" y="5270500"/>
            <a:ext cx="361950" cy="685800"/>
          </a:xfrm>
          <a:custGeom>
            <a:avLst/>
            <a:gdLst>
              <a:gd name="connsiteX0" fmla="*/ 114300 w 361950"/>
              <a:gd name="connsiteY0" fmla="*/ 19050 h 685800"/>
              <a:gd name="connsiteX1" fmla="*/ 190500 w 361950"/>
              <a:gd name="connsiteY1" fmla="*/ 342900 h 685800"/>
              <a:gd name="connsiteX2" fmla="*/ 0 w 361950"/>
              <a:gd name="connsiteY2" fmla="*/ 571500 h 685800"/>
              <a:gd name="connsiteX3" fmla="*/ 95250 w 361950"/>
              <a:gd name="connsiteY3" fmla="*/ 685800 h 685800"/>
              <a:gd name="connsiteX4" fmla="*/ 361950 w 361950"/>
              <a:gd name="connsiteY4" fmla="*/ 400050 h 685800"/>
              <a:gd name="connsiteX5" fmla="*/ 266700 w 361950"/>
              <a:gd name="connsiteY5" fmla="*/ 0 h 685800"/>
              <a:gd name="connsiteX6" fmla="*/ 114300 w 361950"/>
              <a:gd name="connsiteY6" fmla="*/ 19050 h 685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1950" h="685800">
                <a:moveTo>
                  <a:pt x="114300" y="19050"/>
                </a:moveTo>
                <a:lnTo>
                  <a:pt x="190500" y="342900"/>
                </a:lnTo>
                <a:lnTo>
                  <a:pt x="0" y="571500"/>
                </a:lnTo>
                <a:lnTo>
                  <a:pt x="95250" y="685800"/>
                </a:lnTo>
                <a:lnTo>
                  <a:pt x="361950" y="400050"/>
                </a:lnTo>
                <a:lnTo>
                  <a:pt x="266700" y="0"/>
                </a:lnTo>
                <a:lnTo>
                  <a:pt x="114300" y="1905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9829800" y="4031159"/>
            <a:ext cx="1485900" cy="769441"/>
          </a:xfrm>
          <a:prstGeom prst="rect">
            <a:avLst/>
          </a:prstGeom>
          <a:noFill/>
          <a:ln w="28575"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Depth Analysis</a:t>
            </a:r>
            <a:endParaRPr lang="en-US" sz="2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Freeform 32"/>
          <p:cNvSpPr/>
          <p:nvPr/>
        </p:nvSpPr>
        <p:spPr>
          <a:xfrm>
            <a:off x="11144250" y="4245592"/>
            <a:ext cx="361950" cy="685800"/>
          </a:xfrm>
          <a:custGeom>
            <a:avLst/>
            <a:gdLst>
              <a:gd name="connsiteX0" fmla="*/ 114300 w 361950"/>
              <a:gd name="connsiteY0" fmla="*/ 19050 h 685800"/>
              <a:gd name="connsiteX1" fmla="*/ 190500 w 361950"/>
              <a:gd name="connsiteY1" fmla="*/ 342900 h 685800"/>
              <a:gd name="connsiteX2" fmla="*/ 0 w 361950"/>
              <a:gd name="connsiteY2" fmla="*/ 571500 h 685800"/>
              <a:gd name="connsiteX3" fmla="*/ 95250 w 361950"/>
              <a:gd name="connsiteY3" fmla="*/ 685800 h 685800"/>
              <a:gd name="connsiteX4" fmla="*/ 361950 w 361950"/>
              <a:gd name="connsiteY4" fmla="*/ 400050 h 685800"/>
              <a:gd name="connsiteX5" fmla="*/ 266700 w 361950"/>
              <a:gd name="connsiteY5" fmla="*/ 0 h 685800"/>
              <a:gd name="connsiteX6" fmla="*/ 114300 w 361950"/>
              <a:gd name="connsiteY6" fmla="*/ 19050 h 685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1950" h="685800">
                <a:moveTo>
                  <a:pt x="114300" y="19050"/>
                </a:moveTo>
                <a:lnTo>
                  <a:pt x="190500" y="342900"/>
                </a:lnTo>
                <a:lnTo>
                  <a:pt x="0" y="571500"/>
                </a:lnTo>
                <a:lnTo>
                  <a:pt x="95250" y="685800"/>
                </a:lnTo>
                <a:lnTo>
                  <a:pt x="361950" y="400050"/>
                </a:lnTo>
                <a:lnTo>
                  <a:pt x="266700" y="0"/>
                </a:lnTo>
                <a:lnTo>
                  <a:pt x="114300" y="1905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" name="Straight Arrow Connector 33"/>
          <p:cNvCxnSpPr/>
          <p:nvPr/>
        </p:nvCxnSpPr>
        <p:spPr>
          <a:xfrm>
            <a:off x="10515600" y="1882435"/>
            <a:ext cx="0" cy="27533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H="1">
            <a:off x="10515600" y="1882435"/>
            <a:ext cx="19431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H="1" flipV="1">
            <a:off x="15735300" y="4800600"/>
            <a:ext cx="1790700" cy="46347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H="1" flipV="1">
            <a:off x="13615727" y="4260922"/>
            <a:ext cx="1790700" cy="46347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H="1" flipV="1">
            <a:off x="11382375" y="3727522"/>
            <a:ext cx="1790700" cy="46347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17830800" y="4991100"/>
            <a:ext cx="0" cy="2794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H="1" flipV="1">
            <a:off x="17526000" y="5264078"/>
            <a:ext cx="304800" cy="642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10572750" y="3505200"/>
            <a:ext cx="0" cy="27533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H="1" flipV="1">
            <a:off x="10572750" y="3505200"/>
            <a:ext cx="628650" cy="17100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9753600" y="990600"/>
            <a:ext cx="312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Sequence of Events: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18516600" y="1214735"/>
            <a:ext cx="54600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Advantages of Precast Insulated Panels: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18512010" y="3424535"/>
            <a:ext cx="60243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Disadvantages of Precast Insulated Panels: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8621774" y="1622791"/>
            <a:ext cx="4953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Decrease Time in Project Schedule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Versatility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Energy &amp; Thermal Efficiency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Fire Resistance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18640824" y="3810000"/>
            <a:ext cx="533581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High Materials Cost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Timing</a:t>
            </a:r>
          </a:p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http://ericstoller.com/blog/wp-content/uploads/2010/08/so-many-skills-academic-advisor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93600" y="1104720"/>
            <a:ext cx="1827709" cy="131072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5124" name="Picture 4" descr="http://www.durasystems.com/fck_upload/image/DuraWall%20Picture%20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69600" y="1981200"/>
            <a:ext cx="1322282" cy="144631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5128" name="Picture 8" descr="http://www.greenbookblog.org/wp-content/uploads/2012/11/Rising-costs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32" t="4394" r="4692" b="9526"/>
          <a:stretch/>
        </p:blipFill>
        <p:spPr bwMode="auto">
          <a:xfrm>
            <a:off x="25044595" y="3766254"/>
            <a:ext cx="1854005" cy="187254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48" name="Picture 2" descr="http://blog.procore.com/Portals/243172/images/construction-clock%20(1)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0" y="4781190"/>
            <a:ext cx="1884735" cy="125057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49" name="TextBox 48"/>
          <p:cNvSpPr txBox="1"/>
          <p:nvPr/>
        </p:nvSpPr>
        <p:spPr>
          <a:xfrm>
            <a:off x="11277600" y="2819400"/>
            <a:ext cx="2152650" cy="769441"/>
          </a:xfrm>
          <a:prstGeom prst="rect">
            <a:avLst/>
          </a:prstGeom>
          <a:noFill/>
          <a:ln w="28575"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Description of Systems</a:t>
            </a:r>
            <a:endParaRPr lang="en-US" sz="2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Freeform 49"/>
          <p:cNvSpPr/>
          <p:nvPr/>
        </p:nvSpPr>
        <p:spPr>
          <a:xfrm>
            <a:off x="13182600" y="3048000"/>
            <a:ext cx="361950" cy="685800"/>
          </a:xfrm>
          <a:custGeom>
            <a:avLst/>
            <a:gdLst>
              <a:gd name="connsiteX0" fmla="*/ 114300 w 361950"/>
              <a:gd name="connsiteY0" fmla="*/ 19050 h 685800"/>
              <a:gd name="connsiteX1" fmla="*/ 190500 w 361950"/>
              <a:gd name="connsiteY1" fmla="*/ 342900 h 685800"/>
              <a:gd name="connsiteX2" fmla="*/ 0 w 361950"/>
              <a:gd name="connsiteY2" fmla="*/ 571500 h 685800"/>
              <a:gd name="connsiteX3" fmla="*/ 95250 w 361950"/>
              <a:gd name="connsiteY3" fmla="*/ 685800 h 685800"/>
              <a:gd name="connsiteX4" fmla="*/ 361950 w 361950"/>
              <a:gd name="connsiteY4" fmla="*/ 400050 h 685800"/>
              <a:gd name="connsiteX5" fmla="*/ 266700 w 361950"/>
              <a:gd name="connsiteY5" fmla="*/ 0 h 685800"/>
              <a:gd name="connsiteX6" fmla="*/ 114300 w 361950"/>
              <a:gd name="connsiteY6" fmla="*/ 19050 h 685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1950" h="685800">
                <a:moveTo>
                  <a:pt x="114300" y="19050"/>
                </a:moveTo>
                <a:lnTo>
                  <a:pt x="190500" y="342900"/>
                </a:lnTo>
                <a:lnTo>
                  <a:pt x="0" y="571500"/>
                </a:lnTo>
                <a:lnTo>
                  <a:pt x="95250" y="685800"/>
                </a:lnTo>
                <a:lnTo>
                  <a:pt x="361950" y="400050"/>
                </a:lnTo>
                <a:lnTo>
                  <a:pt x="266700" y="0"/>
                </a:lnTo>
                <a:lnTo>
                  <a:pt x="114300" y="1905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32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57200" y="602158"/>
            <a:ext cx="5410200" cy="892552"/>
          </a:xfrm>
          <a:prstGeom prst="rect">
            <a:avLst/>
          </a:prstGeom>
          <a:solidFill>
            <a:schemeClr val="bg1">
              <a:lumMod val="75000"/>
            </a:schemeClr>
          </a:solidFill>
          <a:ln w="28575"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Atrium Medical Corporation</a:t>
            </a:r>
          </a:p>
          <a:p>
            <a:r>
              <a:rPr lang="en-US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[Headquarters Facility]</a:t>
            </a:r>
            <a:endParaRPr lang="en-US" sz="2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" y="1532215"/>
            <a:ext cx="3581400" cy="326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>
                <a:solidFill>
                  <a:schemeClr val="bg1">
                    <a:lumMod val="50000"/>
                  </a:schemeClr>
                </a:solidFill>
              </a:rPr>
              <a:t>Table of Contents</a:t>
            </a:r>
          </a:p>
          <a:p>
            <a:endParaRPr lang="en-US" sz="2400" b="1" u="sng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Title Page</a:t>
            </a:r>
          </a:p>
          <a:p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Project Information</a:t>
            </a:r>
          </a:p>
          <a:p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Depth Analysis 1</a:t>
            </a:r>
          </a:p>
          <a:p>
            <a:endParaRPr lang="en-US" sz="2000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Depth Analysis 3</a:t>
            </a:r>
          </a:p>
          <a:p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Conclusion &amp; Recommendations</a:t>
            </a:r>
          </a:p>
          <a:p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Acknowledgements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105400" y="3195459"/>
            <a:ext cx="3429000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</a:rPr>
              <a:t>Depth Analysis 2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Problem Statement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Proposed Solution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</a:rPr>
              <a:t>Mechanical Breadth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Description of Systems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Thermal Analysis &amp; Results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Total Design Summary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Analysis Results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 smtClean="0">
              <a:solidFill>
                <a:schemeClr val="accent2">
                  <a:lumMod val="75000"/>
                </a:schemeClr>
              </a:solidFill>
            </a:endParaRP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609600" y="3429000"/>
            <a:ext cx="4419600" cy="0"/>
          </a:xfrm>
          <a:prstGeom prst="straightConnector1">
            <a:avLst/>
          </a:prstGeom>
          <a:ln w="28575">
            <a:solidFill>
              <a:schemeClr val="bg1">
                <a:lumMod val="75000"/>
              </a:schemeClr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5105400" y="3344383"/>
            <a:ext cx="0" cy="2675417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5105400" y="6019800"/>
            <a:ext cx="2895600" cy="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2" descr="http://www.engr.psu.edu/ae/thesis/portfolios/2014/jjm5521/Atrium_HQ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33" r="4730"/>
          <a:stretch/>
        </p:blipFill>
        <p:spPr bwMode="auto">
          <a:xfrm>
            <a:off x="5981700" y="602158"/>
            <a:ext cx="2476500" cy="92184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2" name="TextBox 11"/>
          <p:cNvSpPr txBox="1"/>
          <p:nvPr/>
        </p:nvSpPr>
        <p:spPr>
          <a:xfrm>
            <a:off x="9601200" y="467380"/>
            <a:ext cx="670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Depth Analysis 2:</a:t>
            </a:r>
            <a:endParaRPr lang="en-US" sz="28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8364200" y="467380"/>
            <a:ext cx="350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Mechanical Breadth:</a:t>
            </a:r>
            <a:endParaRPr lang="en-US" sz="28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9601200" y="965774"/>
            <a:ext cx="16840200" cy="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2555200" y="457200"/>
            <a:ext cx="38951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Description of Systems</a:t>
            </a:r>
            <a:endParaRPr lang="en-US" sz="28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753600" y="1074003"/>
            <a:ext cx="3124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Original System:</a:t>
            </a:r>
          </a:p>
          <a:p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Insulated Metal Panels</a:t>
            </a:r>
            <a:endParaRPr lang="en-US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8440400" y="1066800"/>
            <a:ext cx="3429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Proposed System:</a:t>
            </a:r>
          </a:p>
          <a:p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Precast Insulated Panels</a:t>
            </a:r>
            <a:endParaRPr lang="en-US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4600" y="4460042"/>
            <a:ext cx="3765516" cy="155975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2857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49400" y="1219200"/>
            <a:ext cx="3657600" cy="51054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2857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5933" y="2281416"/>
            <a:ext cx="4023710" cy="183338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2857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6150" name="Picture 6" descr="http://upload.wikimedia.org/wikipedia/en/a/a2/Spancrete_Logo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92800" y="4932938"/>
            <a:ext cx="4038600" cy="123926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6152" name="Picture 8" descr="http://www.spancrete-sma.com/img/ps/wallpanels/wp_01_l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749" y="2119373"/>
            <a:ext cx="3981450" cy="233398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6154" name="Picture 10" descr="http://www.spancrete-sma.com/img/products/wallpanels_steinhafels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36200" y="1532215"/>
            <a:ext cx="3632508" cy="204953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4" name="Picture 23"/>
          <p:cNvPicPr/>
          <p:nvPr/>
        </p:nvPicPr>
        <p:blipFill>
          <a:blip r:embed="rId9"/>
          <a:stretch>
            <a:fillRect/>
          </a:stretch>
        </p:blipFill>
        <p:spPr>
          <a:xfrm>
            <a:off x="22936200" y="4114800"/>
            <a:ext cx="3728119" cy="190500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5" name="TextBox 24"/>
          <p:cNvSpPr txBox="1"/>
          <p:nvPr/>
        </p:nvSpPr>
        <p:spPr>
          <a:xfrm>
            <a:off x="10515600" y="4114800"/>
            <a:ext cx="4648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Ref: Atrium Medical Project Documents</a:t>
            </a:r>
            <a:endParaRPr lang="en-US" sz="16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5392400" y="6367046"/>
            <a:ext cx="4648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Ref: www.kingspanpanels.us</a:t>
            </a:r>
            <a:endParaRPr lang="en-US" sz="16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0345400" y="4495800"/>
            <a:ext cx="4648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Ref: www.spancrete.com</a:t>
            </a:r>
            <a:endParaRPr lang="en-US" sz="16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4307800" y="3623846"/>
            <a:ext cx="4648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Ref: www.spancrete.com</a:t>
            </a:r>
            <a:endParaRPr lang="en-US" sz="16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4384000" y="6019800"/>
            <a:ext cx="2667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Ref: www.spancrete.com</a:t>
            </a:r>
            <a:endParaRPr lang="en-US" sz="16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2976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5525924"/>
              </p:ext>
            </p:extLst>
          </p:nvPr>
        </p:nvGraphicFramePr>
        <p:xfrm>
          <a:off x="10233709" y="1394481"/>
          <a:ext cx="6758891" cy="36233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15" name="Document" r:id="rId4" imgW="6203476" imgH="3451550" progId="Word.Document.12">
                  <p:embed/>
                </p:oleObj>
              </mc:Choice>
              <mc:Fallback>
                <p:oleObj name="Document" r:id="rId4" imgW="6203476" imgH="345155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0233709" y="1394481"/>
                        <a:ext cx="6758891" cy="362330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57200" y="602158"/>
            <a:ext cx="5410200" cy="892552"/>
          </a:xfrm>
          <a:prstGeom prst="rect">
            <a:avLst/>
          </a:prstGeom>
          <a:solidFill>
            <a:schemeClr val="bg1">
              <a:lumMod val="75000"/>
            </a:schemeClr>
          </a:solidFill>
          <a:ln w="28575"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Atrium Medical Corporation</a:t>
            </a:r>
          </a:p>
          <a:p>
            <a:r>
              <a:rPr lang="en-US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[Headquarters Facility]</a:t>
            </a:r>
            <a:endParaRPr lang="en-US" sz="2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" y="1532215"/>
            <a:ext cx="3581400" cy="326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>
                <a:solidFill>
                  <a:schemeClr val="bg1">
                    <a:lumMod val="50000"/>
                  </a:schemeClr>
                </a:solidFill>
              </a:rPr>
              <a:t>Table of Contents</a:t>
            </a:r>
          </a:p>
          <a:p>
            <a:endParaRPr lang="en-US" sz="2400" b="1" u="sng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Title Page</a:t>
            </a:r>
          </a:p>
          <a:p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Project Information</a:t>
            </a:r>
          </a:p>
          <a:p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Depth Analysis 1</a:t>
            </a:r>
          </a:p>
          <a:p>
            <a:endParaRPr lang="en-US" sz="2000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Depth Analysis 3</a:t>
            </a:r>
          </a:p>
          <a:p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Conclusion &amp; Recommendations</a:t>
            </a:r>
          </a:p>
          <a:p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Acknowledgements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105400" y="3195459"/>
            <a:ext cx="3429000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</a:rPr>
              <a:t>Depth Analysis 2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Problem Statement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Proposed Solution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</a:rPr>
              <a:t>Mechanical Breadth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Description of Systems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Thermal Analysis &amp; Results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Total Design Summary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Analysis Results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 smtClean="0">
              <a:solidFill>
                <a:schemeClr val="accent2">
                  <a:lumMod val="75000"/>
                </a:schemeClr>
              </a:solidFill>
            </a:endParaRP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609600" y="3429000"/>
            <a:ext cx="4419600" cy="0"/>
          </a:xfrm>
          <a:prstGeom prst="straightConnector1">
            <a:avLst/>
          </a:prstGeom>
          <a:ln w="28575">
            <a:solidFill>
              <a:schemeClr val="bg1">
                <a:lumMod val="75000"/>
              </a:schemeClr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5105400" y="3344383"/>
            <a:ext cx="0" cy="2675417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5105400" y="6019800"/>
            <a:ext cx="2895600" cy="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2" descr="http://www.engr.psu.edu/ae/thesis/portfolios/2014/jjm5521/Atrium_HQ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33" r="4730"/>
          <a:stretch/>
        </p:blipFill>
        <p:spPr bwMode="auto">
          <a:xfrm>
            <a:off x="5981700" y="602158"/>
            <a:ext cx="2476500" cy="92184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1" name="TextBox 10"/>
          <p:cNvSpPr txBox="1"/>
          <p:nvPr/>
        </p:nvSpPr>
        <p:spPr>
          <a:xfrm>
            <a:off x="9601200" y="467380"/>
            <a:ext cx="670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Depth Analysis 2:</a:t>
            </a:r>
            <a:endParaRPr lang="en-US" sz="28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8364200" y="467380"/>
            <a:ext cx="350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Mechanical Breadth:</a:t>
            </a:r>
            <a:endParaRPr lang="en-US" sz="28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9601200" y="965774"/>
            <a:ext cx="16840200" cy="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21869400" y="457200"/>
            <a:ext cx="45809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Thermal Analysis &amp; Results</a:t>
            </a:r>
            <a:endParaRPr lang="en-US" sz="28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134600" y="990600"/>
            <a:ext cx="723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Insulated Metal Panels: 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Summer Conditions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9202400" y="986135"/>
            <a:ext cx="723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Insulated Metal Panels: 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Winter Conditions</a:t>
            </a:r>
          </a:p>
        </p:txBody>
      </p:sp>
      <p:pic>
        <p:nvPicPr>
          <p:cNvPr id="23" name="Picture 22" descr="E:\Thesis - AE 481W\Final Report\Depth 2\Jeffs Folder, No GARYS ALLOWED\IMP\IMP Infrared (Summer)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3500" y="4902597"/>
            <a:ext cx="2521404" cy="13589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66700" y="5410200"/>
            <a:ext cx="4635500" cy="1016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Rectangle 23"/>
          <p:cNvSpPr/>
          <p:nvPr/>
        </p:nvSpPr>
        <p:spPr>
          <a:xfrm>
            <a:off x="12966700" y="5384403"/>
            <a:ext cx="4635500" cy="101639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11125200" y="4915297"/>
            <a:ext cx="1524000" cy="34250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Connector 27"/>
          <p:cNvCxnSpPr>
            <a:stCxn id="26" idx="2"/>
            <a:endCxn id="26" idx="5"/>
          </p:cNvCxnSpPr>
          <p:nvPr/>
        </p:nvCxnSpPr>
        <p:spPr>
          <a:xfrm>
            <a:off x="11112500" y="4889500"/>
            <a:ext cx="1841500" cy="5080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3381911"/>
              </p:ext>
            </p:extLst>
          </p:nvPr>
        </p:nvGraphicFramePr>
        <p:xfrm>
          <a:off x="19278600" y="1371600"/>
          <a:ext cx="6705600" cy="36585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16" name="Document" r:id="rId10" imgW="6102630" imgH="3451550" progId="Word.Document.12">
                  <p:embed/>
                </p:oleObj>
              </mc:Choice>
              <mc:Fallback>
                <p:oleObj name="Document" r:id="rId10" imgW="6102630" imgH="345155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9278600" y="1371600"/>
                        <a:ext cx="6705600" cy="365852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2" name="Picture 31" descr="E:\Thesis - AE 481W\Final Report\Depth 2\Jeffs Folder, No GARYS ALLOWED\IMP\IMP Infrared Winter.jpg"/>
          <p:cNvPicPr/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78600" y="4926381"/>
            <a:ext cx="2587171" cy="137593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10700" y="5487473"/>
            <a:ext cx="4495800" cy="837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Freeform 34"/>
          <p:cNvSpPr/>
          <p:nvPr/>
        </p:nvSpPr>
        <p:spPr>
          <a:xfrm>
            <a:off x="20193000" y="4876800"/>
            <a:ext cx="6489700" cy="1511300"/>
          </a:xfrm>
          <a:custGeom>
            <a:avLst/>
            <a:gdLst>
              <a:gd name="connsiteX0" fmla="*/ 1841500 w 6489700"/>
              <a:gd name="connsiteY0" fmla="*/ 1511300 h 1511300"/>
              <a:gd name="connsiteX1" fmla="*/ 12700 w 6489700"/>
              <a:gd name="connsiteY1" fmla="*/ 368300 h 1511300"/>
              <a:gd name="connsiteX2" fmla="*/ 0 w 6489700"/>
              <a:gd name="connsiteY2" fmla="*/ 0 h 1511300"/>
              <a:gd name="connsiteX3" fmla="*/ 1562100 w 6489700"/>
              <a:gd name="connsiteY3" fmla="*/ 12700 h 1511300"/>
              <a:gd name="connsiteX4" fmla="*/ 6489700 w 6489700"/>
              <a:gd name="connsiteY4" fmla="*/ 508000 h 1511300"/>
              <a:gd name="connsiteX5" fmla="*/ 1841500 w 6489700"/>
              <a:gd name="connsiteY5" fmla="*/ 508000 h 1511300"/>
              <a:gd name="connsiteX6" fmla="*/ 1841500 w 6489700"/>
              <a:gd name="connsiteY6" fmla="*/ 1511300 h 151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489700" h="1511300">
                <a:moveTo>
                  <a:pt x="1841500" y="1511300"/>
                </a:moveTo>
                <a:lnTo>
                  <a:pt x="12700" y="368300"/>
                </a:lnTo>
                <a:lnTo>
                  <a:pt x="0" y="0"/>
                </a:lnTo>
                <a:lnTo>
                  <a:pt x="1562100" y="12700"/>
                </a:lnTo>
                <a:lnTo>
                  <a:pt x="6489700" y="508000"/>
                </a:lnTo>
                <a:lnTo>
                  <a:pt x="1841500" y="508000"/>
                </a:lnTo>
                <a:lnTo>
                  <a:pt x="1841500" y="1511300"/>
                </a:lnTo>
                <a:close/>
              </a:path>
            </a:pathLst>
          </a:custGeom>
          <a:solidFill>
            <a:srgbClr val="FF5050">
              <a:alpha val="32000"/>
            </a:srgb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20193000" y="4889500"/>
            <a:ext cx="1612899" cy="3683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68" name="Rectangle 7167"/>
          <p:cNvSpPr/>
          <p:nvPr/>
        </p:nvSpPr>
        <p:spPr>
          <a:xfrm>
            <a:off x="22034500" y="5410200"/>
            <a:ext cx="4648200" cy="9906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8" name="Straight Connector 37"/>
          <p:cNvCxnSpPr/>
          <p:nvPr/>
        </p:nvCxnSpPr>
        <p:spPr>
          <a:xfrm>
            <a:off x="20205700" y="4876800"/>
            <a:ext cx="1841500" cy="5080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14782800" y="4419600"/>
            <a:ext cx="533400" cy="262491"/>
          </a:xfrm>
          <a:prstGeom prst="rect">
            <a:avLst/>
          </a:prstGeom>
          <a:solidFill>
            <a:srgbClr val="FFFF00">
              <a:alpha val="33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16383000" y="2362200"/>
            <a:ext cx="533400" cy="1371600"/>
          </a:xfrm>
          <a:prstGeom prst="rect">
            <a:avLst/>
          </a:prstGeom>
          <a:solidFill>
            <a:srgbClr val="FFFF00">
              <a:alpha val="33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23850600" y="4419599"/>
            <a:ext cx="533400" cy="262491"/>
          </a:xfrm>
          <a:prstGeom prst="rect">
            <a:avLst/>
          </a:prstGeom>
          <a:solidFill>
            <a:srgbClr val="FFFF00">
              <a:alpha val="33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14782800" y="4004709"/>
            <a:ext cx="533400" cy="262491"/>
          </a:xfrm>
          <a:prstGeom prst="rect">
            <a:avLst/>
          </a:prstGeom>
          <a:solidFill>
            <a:srgbClr val="FFFF00">
              <a:alpha val="33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23816982" y="4004708"/>
            <a:ext cx="533400" cy="262491"/>
          </a:xfrm>
          <a:prstGeom prst="rect">
            <a:avLst/>
          </a:prstGeom>
          <a:solidFill>
            <a:srgbClr val="FFFF00">
              <a:alpha val="33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25374600" y="2383390"/>
            <a:ext cx="533400" cy="1350410"/>
          </a:xfrm>
          <a:prstGeom prst="rect">
            <a:avLst/>
          </a:prstGeom>
          <a:solidFill>
            <a:srgbClr val="FFFF00">
              <a:alpha val="33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25"/>
          <p:cNvSpPr/>
          <p:nvPr/>
        </p:nvSpPr>
        <p:spPr>
          <a:xfrm>
            <a:off x="11112500" y="4889500"/>
            <a:ext cx="6489700" cy="1511300"/>
          </a:xfrm>
          <a:custGeom>
            <a:avLst/>
            <a:gdLst>
              <a:gd name="connsiteX0" fmla="*/ 1841500 w 6489700"/>
              <a:gd name="connsiteY0" fmla="*/ 1511300 h 1511300"/>
              <a:gd name="connsiteX1" fmla="*/ 12700 w 6489700"/>
              <a:gd name="connsiteY1" fmla="*/ 368300 h 1511300"/>
              <a:gd name="connsiteX2" fmla="*/ 0 w 6489700"/>
              <a:gd name="connsiteY2" fmla="*/ 0 h 1511300"/>
              <a:gd name="connsiteX3" fmla="*/ 1562100 w 6489700"/>
              <a:gd name="connsiteY3" fmla="*/ 12700 h 1511300"/>
              <a:gd name="connsiteX4" fmla="*/ 6489700 w 6489700"/>
              <a:gd name="connsiteY4" fmla="*/ 508000 h 1511300"/>
              <a:gd name="connsiteX5" fmla="*/ 1841500 w 6489700"/>
              <a:gd name="connsiteY5" fmla="*/ 508000 h 1511300"/>
              <a:gd name="connsiteX6" fmla="*/ 1841500 w 6489700"/>
              <a:gd name="connsiteY6" fmla="*/ 1511300 h 151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489700" h="1511300">
                <a:moveTo>
                  <a:pt x="1841500" y="1511300"/>
                </a:moveTo>
                <a:lnTo>
                  <a:pt x="12700" y="368300"/>
                </a:lnTo>
                <a:lnTo>
                  <a:pt x="0" y="0"/>
                </a:lnTo>
                <a:lnTo>
                  <a:pt x="1562100" y="12700"/>
                </a:lnTo>
                <a:lnTo>
                  <a:pt x="6489700" y="508000"/>
                </a:lnTo>
                <a:lnTo>
                  <a:pt x="1841500" y="508000"/>
                </a:lnTo>
                <a:lnTo>
                  <a:pt x="1841500" y="1511300"/>
                </a:lnTo>
                <a:close/>
              </a:path>
            </a:pathLst>
          </a:custGeom>
          <a:solidFill>
            <a:srgbClr val="FF5050">
              <a:alpha val="32000"/>
            </a:srgb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372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34500" y="5423297"/>
            <a:ext cx="4635500" cy="941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38" descr="E:\Thesis - AE 481W\Final Report\Depth 2\Jeffs Folder, No GARYS ALLOWED\PIP\Precast Panel Infrared (Winter)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82229" y="4904098"/>
            <a:ext cx="2434771" cy="139209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66700" y="5407025"/>
            <a:ext cx="4635500" cy="992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35" descr="E:\Thesis - AE 481W\Final Report\Depth 2\Jeffs Folder, No GARYS ALLOWED\PIP\Infrared Summer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0800" y="4950604"/>
            <a:ext cx="2438400" cy="136369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457200" y="602158"/>
            <a:ext cx="5410200" cy="892552"/>
          </a:xfrm>
          <a:prstGeom prst="rect">
            <a:avLst/>
          </a:prstGeom>
          <a:solidFill>
            <a:schemeClr val="bg1">
              <a:lumMod val="75000"/>
            </a:schemeClr>
          </a:solidFill>
          <a:ln w="28575"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Atrium Medical Corporation</a:t>
            </a:r>
          </a:p>
          <a:p>
            <a:r>
              <a:rPr lang="en-US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[Headquarters Facility]</a:t>
            </a:r>
            <a:endParaRPr lang="en-US" sz="2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" y="1532215"/>
            <a:ext cx="3581400" cy="326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>
                <a:solidFill>
                  <a:schemeClr val="bg1">
                    <a:lumMod val="50000"/>
                  </a:schemeClr>
                </a:solidFill>
              </a:rPr>
              <a:t>Table of Contents</a:t>
            </a:r>
          </a:p>
          <a:p>
            <a:endParaRPr lang="en-US" sz="2400" b="1" u="sng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Title Page</a:t>
            </a:r>
          </a:p>
          <a:p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Project Information</a:t>
            </a:r>
          </a:p>
          <a:p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Depth Analysis 1</a:t>
            </a:r>
          </a:p>
          <a:p>
            <a:endParaRPr lang="en-US" sz="2000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Depth Analysis 3</a:t>
            </a:r>
          </a:p>
          <a:p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Conclusion &amp; Recommendations</a:t>
            </a:r>
          </a:p>
          <a:p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Acknowledgements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105400" y="3195459"/>
            <a:ext cx="3429000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</a:rPr>
              <a:t>Depth Analysis 2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Problem Statement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Proposed Solution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</a:rPr>
              <a:t>Mechanical Breadth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Description of Systems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Thermal Analysis &amp; Results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Total Design Summary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Analysis Results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 smtClean="0">
              <a:solidFill>
                <a:schemeClr val="accent2">
                  <a:lumMod val="75000"/>
                </a:schemeClr>
              </a:solidFill>
            </a:endParaRP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609600" y="3429000"/>
            <a:ext cx="4419600" cy="0"/>
          </a:xfrm>
          <a:prstGeom prst="straightConnector1">
            <a:avLst/>
          </a:prstGeom>
          <a:ln w="28575">
            <a:solidFill>
              <a:schemeClr val="bg1">
                <a:lumMod val="75000"/>
              </a:schemeClr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5105400" y="3344383"/>
            <a:ext cx="0" cy="2675417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5105400" y="6019800"/>
            <a:ext cx="2895600" cy="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2" descr="http://www.engr.psu.edu/ae/thesis/portfolios/2014/jjm5521/Atrium_HQ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33" r="4730"/>
          <a:stretch/>
        </p:blipFill>
        <p:spPr bwMode="auto">
          <a:xfrm>
            <a:off x="5981700" y="602158"/>
            <a:ext cx="2476500" cy="92184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1" name="TextBox 10"/>
          <p:cNvSpPr txBox="1"/>
          <p:nvPr/>
        </p:nvSpPr>
        <p:spPr>
          <a:xfrm>
            <a:off x="9601200" y="467380"/>
            <a:ext cx="670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Depth Analysis 2:</a:t>
            </a:r>
            <a:endParaRPr lang="en-US" sz="28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8364200" y="467380"/>
            <a:ext cx="350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Mechanical Breadth:</a:t>
            </a:r>
            <a:endParaRPr lang="en-US" sz="28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9601200" y="965774"/>
            <a:ext cx="16840200" cy="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21869400" y="457200"/>
            <a:ext cx="45809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Thermal Analysis &amp; Results</a:t>
            </a:r>
            <a:endParaRPr lang="en-US" sz="28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20193000" y="4889500"/>
            <a:ext cx="1612899" cy="3683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5049769"/>
              </p:ext>
            </p:extLst>
          </p:nvPr>
        </p:nvGraphicFramePr>
        <p:xfrm>
          <a:off x="10210800" y="1413910"/>
          <a:ext cx="6758315" cy="365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38" name="Document" r:id="rId9" imgW="6376355" imgH="3451550" progId="Word.Document.12">
                  <p:embed/>
                </p:oleObj>
              </mc:Choice>
              <mc:Fallback>
                <p:oleObj name="Document" r:id="rId9" imgW="6376355" imgH="345155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0210800" y="1413910"/>
                        <a:ext cx="6758315" cy="3657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7639669"/>
              </p:ext>
            </p:extLst>
          </p:nvPr>
        </p:nvGraphicFramePr>
        <p:xfrm>
          <a:off x="19278600" y="1369373"/>
          <a:ext cx="6705600" cy="37042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39" name="Document" r:id="rId12" imgW="6194111" imgH="3451550" progId="Word.Document.12">
                  <p:embed/>
                </p:oleObj>
              </mc:Choice>
              <mc:Fallback>
                <p:oleObj name="Document" r:id="rId12" imgW="6194111" imgH="345155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9278600" y="1369373"/>
                        <a:ext cx="6705600" cy="370427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Rectangle 31"/>
          <p:cNvSpPr/>
          <p:nvPr/>
        </p:nvSpPr>
        <p:spPr>
          <a:xfrm>
            <a:off x="23893182" y="4466189"/>
            <a:ext cx="533400" cy="262491"/>
          </a:xfrm>
          <a:prstGeom prst="rect">
            <a:avLst/>
          </a:prstGeom>
          <a:solidFill>
            <a:srgbClr val="FFFF00">
              <a:alpha val="33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/>
          <p:cNvSpPr txBox="1"/>
          <p:nvPr/>
        </p:nvSpPr>
        <p:spPr>
          <a:xfrm>
            <a:off x="10134600" y="990600"/>
            <a:ext cx="723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Precast Insulated Panels: 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Summer Conditions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19202400" y="986135"/>
            <a:ext cx="723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Precast Insulated Panels: 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Winter Conditions</a:t>
            </a:r>
          </a:p>
        </p:txBody>
      </p:sp>
      <p:sp>
        <p:nvSpPr>
          <p:cNvPr id="43" name="Rectangle 42"/>
          <p:cNvSpPr/>
          <p:nvPr/>
        </p:nvSpPr>
        <p:spPr>
          <a:xfrm>
            <a:off x="12966700" y="5384403"/>
            <a:ext cx="4635500" cy="101639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Freeform 43"/>
          <p:cNvSpPr/>
          <p:nvPr/>
        </p:nvSpPr>
        <p:spPr>
          <a:xfrm>
            <a:off x="11112500" y="4889500"/>
            <a:ext cx="6489700" cy="1511300"/>
          </a:xfrm>
          <a:custGeom>
            <a:avLst/>
            <a:gdLst>
              <a:gd name="connsiteX0" fmla="*/ 1841500 w 6489700"/>
              <a:gd name="connsiteY0" fmla="*/ 1511300 h 1511300"/>
              <a:gd name="connsiteX1" fmla="*/ 12700 w 6489700"/>
              <a:gd name="connsiteY1" fmla="*/ 368300 h 1511300"/>
              <a:gd name="connsiteX2" fmla="*/ 0 w 6489700"/>
              <a:gd name="connsiteY2" fmla="*/ 0 h 1511300"/>
              <a:gd name="connsiteX3" fmla="*/ 1562100 w 6489700"/>
              <a:gd name="connsiteY3" fmla="*/ 12700 h 1511300"/>
              <a:gd name="connsiteX4" fmla="*/ 6489700 w 6489700"/>
              <a:gd name="connsiteY4" fmla="*/ 508000 h 1511300"/>
              <a:gd name="connsiteX5" fmla="*/ 1841500 w 6489700"/>
              <a:gd name="connsiteY5" fmla="*/ 508000 h 1511300"/>
              <a:gd name="connsiteX6" fmla="*/ 1841500 w 6489700"/>
              <a:gd name="connsiteY6" fmla="*/ 1511300 h 151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489700" h="1511300">
                <a:moveTo>
                  <a:pt x="1841500" y="1511300"/>
                </a:moveTo>
                <a:lnTo>
                  <a:pt x="12700" y="368300"/>
                </a:lnTo>
                <a:lnTo>
                  <a:pt x="0" y="0"/>
                </a:lnTo>
                <a:lnTo>
                  <a:pt x="1562100" y="12700"/>
                </a:lnTo>
                <a:lnTo>
                  <a:pt x="6489700" y="508000"/>
                </a:lnTo>
                <a:lnTo>
                  <a:pt x="1841500" y="508000"/>
                </a:lnTo>
                <a:lnTo>
                  <a:pt x="1841500" y="1511300"/>
                </a:lnTo>
                <a:close/>
              </a:path>
            </a:pathLst>
          </a:custGeom>
          <a:solidFill>
            <a:srgbClr val="FF5050">
              <a:alpha val="32000"/>
            </a:srgb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5" name="Straight Connector 44"/>
          <p:cNvCxnSpPr>
            <a:stCxn id="44" idx="2"/>
            <a:endCxn id="44" idx="5"/>
          </p:cNvCxnSpPr>
          <p:nvPr/>
        </p:nvCxnSpPr>
        <p:spPr>
          <a:xfrm>
            <a:off x="11112500" y="4889500"/>
            <a:ext cx="1841500" cy="5080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ectangle 45"/>
          <p:cNvSpPr/>
          <p:nvPr/>
        </p:nvSpPr>
        <p:spPr>
          <a:xfrm>
            <a:off x="11125200" y="4915297"/>
            <a:ext cx="1524000" cy="34250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Freeform 46"/>
          <p:cNvSpPr/>
          <p:nvPr/>
        </p:nvSpPr>
        <p:spPr>
          <a:xfrm>
            <a:off x="20193000" y="4876800"/>
            <a:ext cx="6489700" cy="1511300"/>
          </a:xfrm>
          <a:custGeom>
            <a:avLst/>
            <a:gdLst>
              <a:gd name="connsiteX0" fmla="*/ 1841500 w 6489700"/>
              <a:gd name="connsiteY0" fmla="*/ 1511300 h 1511300"/>
              <a:gd name="connsiteX1" fmla="*/ 12700 w 6489700"/>
              <a:gd name="connsiteY1" fmla="*/ 368300 h 1511300"/>
              <a:gd name="connsiteX2" fmla="*/ 0 w 6489700"/>
              <a:gd name="connsiteY2" fmla="*/ 0 h 1511300"/>
              <a:gd name="connsiteX3" fmla="*/ 1562100 w 6489700"/>
              <a:gd name="connsiteY3" fmla="*/ 12700 h 1511300"/>
              <a:gd name="connsiteX4" fmla="*/ 6489700 w 6489700"/>
              <a:gd name="connsiteY4" fmla="*/ 508000 h 1511300"/>
              <a:gd name="connsiteX5" fmla="*/ 1841500 w 6489700"/>
              <a:gd name="connsiteY5" fmla="*/ 508000 h 1511300"/>
              <a:gd name="connsiteX6" fmla="*/ 1841500 w 6489700"/>
              <a:gd name="connsiteY6" fmla="*/ 1511300 h 151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489700" h="1511300">
                <a:moveTo>
                  <a:pt x="1841500" y="1511300"/>
                </a:moveTo>
                <a:lnTo>
                  <a:pt x="12700" y="368300"/>
                </a:lnTo>
                <a:lnTo>
                  <a:pt x="0" y="0"/>
                </a:lnTo>
                <a:lnTo>
                  <a:pt x="1562100" y="12700"/>
                </a:lnTo>
                <a:lnTo>
                  <a:pt x="6489700" y="508000"/>
                </a:lnTo>
                <a:lnTo>
                  <a:pt x="1841500" y="508000"/>
                </a:lnTo>
                <a:lnTo>
                  <a:pt x="1841500" y="1511300"/>
                </a:lnTo>
                <a:close/>
              </a:path>
            </a:pathLst>
          </a:custGeom>
          <a:solidFill>
            <a:srgbClr val="FF5050">
              <a:alpha val="32000"/>
            </a:srgb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22034500" y="5410200"/>
            <a:ext cx="4648200" cy="9906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9" name="Straight Connector 48"/>
          <p:cNvCxnSpPr/>
          <p:nvPr/>
        </p:nvCxnSpPr>
        <p:spPr>
          <a:xfrm>
            <a:off x="20205700" y="4876800"/>
            <a:ext cx="1841500" cy="5080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ctangle 49"/>
          <p:cNvSpPr/>
          <p:nvPr/>
        </p:nvSpPr>
        <p:spPr>
          <a:xfrm>
            <a:off x="14554200" y="4461909"/>
            <a:ext cx="533400" cy="262491"/>
          </a:xfrm>
          <a:prstGeom prst="rect">
            <a:avLst/>
          </a:prstGeom>
          <a:solidFill>
            <a:srgbClr val="FFFF00">
              <a:alpha val="33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/>
          <p:cNvSpPr/>
          <p:nvPr/>
        </p:nvSpPr>
        <p:spPr>
          <a:xfrm>
            <a:off x="14554200" y="4080908"/>
            <a:ext cx="533400" cy="262491"/>
          </a:xfrm>
          <a:prstGeom prst="rect">
            <a:avLst/>
          </a:prstGeom>
          <a:solidFill>
            <a:srgbClr val="FFFF00">
              <a:alpha val="33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/>
          <p:cNvSpPr/>
          <p:nvPr/>
        </p:nvSpPr>
        <p:spPr>
          <a:xfrm>
            <a:off x="16154400" y="2438400"/>
            <a:ext cx="533400" cy="1295400"/>
          </a:xfrm>
          <a:prstGeom prst="rect">
            <a:avLst/>
          </a:prstGeom>
          <a:solidFill>
            <a:srgbClr val="FFFF00">
              <a:alpha val="33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/>
          <p:cNvSpPr/>
          <p:nvPr/>
        </p:nvSpPr>
        <p:spPr>
          <a:xfrm>
            <a:off x="23850600" y="4080909"/>
            <a:ext cx="533400" cy="262491"/>
          </a:xfrm>
          <a:prstGeom prst="rect">
            <a:avLst/>
          </a:prstGeom>
          <a:solidFill>
            <a:srgbClr val="FFFF00">
              <a:alpha val="33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/>
          <p:cNvSpPr/>
          <p:nvPr/>
        </p:nvSpPr>
        <p:spPr>
          <a:xfrm>
            <a:off x="25374600" y="2438400"/>
            <a:ext cx="533400" cy="1295400"/>
          </a:xfrm>
          <a:prstGeom prst="rect">
            <a:avLst/>
          </a:prstGeom>
          <a:solidFill>
            <a:srgbClr val="FFFF00">
              <a:alpha val="33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431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57200" y="602158"/>
            <a:ext cx="5410200" cy="892552"/>
          </a:xfrm>
          <a:prstGeom prst="rect">
            <a:avLst/>
          </a:prstGeom>
          <a:solidFill>
            <a:schemeClr val="bg1">
              <a:lumMod val="75000"/>
            </a:schemeClr>
          </a:solidFill>
          <a:ln w="28575"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Atrium Medical Corporation</a:t>
            </a:r>
          </a:p>
          <a:p>
            <a:r>
              <a:rPr lang="en-US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[Headquarters Facility]</a:t>
            </a:r>
            <a:endParaRPr lang="en-US" sz="2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" y="1532215"/>
            <a:ext cx="3581400" cy="326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>
                <a:solidFill>
                  <a:schemeClr val="bg1">
                    <a:lumMod val="50000"/>
                  </a:schemeClr>
                </a:solidFill>
              </a:rPr>
              <a:t>Table of Contents</a:t>
            </a:r>
          </a:p>
          <a:p>
            <a:endParaRPr lang="en-US" sz="2400" b="1" u="sng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Title Page</a:t>
            </a:r>
          </a:p>
          <a:p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Project Information</a:t>
            </a:r>
          </a:p>
          <a:p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Depth Analysis 1</a:t>
            </a:r>
          </a:p>
          <a:p>
            <a:endParaRPr lang="en-US" sz="2000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Depth Analysis 3</a:t>
            </a:r>
          </a:p>
          <a:p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Conclusion &amp; Recommendations</a:t>
            </a:r>
          </a:p>
          <a:p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Acknowledgements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105400" y="3195459"/>
            <a:ext cx="3429000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</a:rPr>
              <a:t>Depth Analysis 2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Problem Statement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Proposed Solution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Mechanical Breadth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</a:rPr>
              <a:t>Total Design Summary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Cost Summary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Installation Summary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Analysis Results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 smtClean="0">
              <a:solidFill>
                <a:schemeClr val="accent2">
                  <a:lumMod val="75000"/>
                </a:schemeClr>
              </a:solidFill>
            </a:endParaRP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609600" y="3429000"/>
            <a:ext cx="4419600" cy="0"/>
          </a:xfrm>
          <a:prstGeom prst="straightConnector1">
            <a:avLst/>
          </a:prstGeom>
          <a:ln w="28575">
            <a:solidFill>
              <a:schemeClr val="bg1">
                <a:lumMod val="75000"/>
              </a:schemeClr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5105400" y="3344383"/>
            <a:ext cx="0" cy="2370617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5105400" y="5715000"/>
            <a:ext cx="2895600" cy="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2" descr="http://www.engr.psu.edu/ae/thesis/portfolios/2014/jjm5521/Atrium_HQ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33" r="4730"/>
          <a:stretch/>
        </p:blipFill>
        <p:spPr bwMode="auto">
          <a:xfrm>
            <a:off x="5981700" y="602158"/>
            <a:ext cx="2476500" cy="92184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1" name="TextBox 10"/>
          <p:cNvSpPr txBox="1"/>
          <p:nvPr/>
        </p:nvSpPr>
        <p:spPr>
          <a:xfrm>
            <a:off x="9601200" y="467380"/>
            <a:ext cx="670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Depth Analysis 2:</a:t>
            </a:r>
            <a:endParaRPr lang="en-US" sz="28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8364200" y="467380"/>
            <a:ext cx="388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Total Design Summary:</a:t>
            </a:r>
            <a:endParaRPr lang="en-US" sz="28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9601200" y="965774"/>
            <a:ext cx="16840200" cy="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23097565" y="457200"/>
            <a:ext cx="335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Cost Summary</a:t>
            </a:r>
            <a:endParaRPr lang="en-US" sz="28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0453387"/>
              </p:ext>
            </p:extLst>
          </p:nvPr>
        </p:nvGraphicFramePr>
        <p:xfrm>
          <a:off x="10668001" y="1524000"/>
          <a:ext cx="6324599" cy="4700305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763491"/>
                <a:gridCol w="763491"/>
                <a:gridCol w="987618"/>
                <a:gridCol w="525844"/>
                <a:gridCol w="1760155"/>
                <a:gridCol w="1524000"/>
              </a:tblGrid>
              <a:tr h="359953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Location</a:t>
                      </a:r>
                      <a:endParaRPr lang="en-US" sz="1600" dirty="0">
                        <a:solidFill>
                          <a:srgbClr val="943634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Area (ft</a:t>
                      </a:r>
                      <a:r>
                        <a:rPr lang="en-US" sz="1600" baseline="30000" dirty="0">
                          <a:effectLst/>
                        </a:rPr>
                        <a:t>2</a:t>
                      </a:r>
                      <a:r>
                        <a:rPr lang="en-US" sz="1600" dirty="0">
                          <a:effectLst/>
                        </a:rPr>
                        <a:t>)</a:t>
                      </a:r>
                      <a:endParaRPr lang="en-US" sz="1600" dirty="0">
                        <a:solidFill>
                          <a:srgbClr val="943634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Unit</a:t>
                      </a:r>
                      <a:endParaRPr lang="en-US" sz="1600" dirty="0">
                        <a:solidFill>
                          <a:srgbClr val="943634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Material $/Unit</a:t>
                      </a:r>
                      <a:endParaRPr lang="en-US" sz="1600" dirty="0">
                        <a:solidFill>
                          <a:srgbClr val="943634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Material $</a:t>
                      </a:r>
                      <a:endParaRPr lang="en-US" sz="1600" dirty="0">
                        <a:solidFill>
                          <a:srgbClr val="943634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83213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Southern Face</a:t>
                      </a:r>
                      <a:endParaRPr lang="en-US" sz="1600">
                        <a:solidFill>
                          <a:srgbClr val="943634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3106</a:t>
                      </a:r>
                      <a:endParaRPr lang="en-US" sz="1600">
                        <a:solidFill>
                          <a:srgbClr val="943634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SF</a:t>
                      </a:r>
                      <a:endParaRPr lang="en-US" sz="1600">
                        <a:solidFill>
                          <a:srgbClr val="943634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18</a:t>
                      </a:r>
                      <a:endParaRPr lang="en-US" sz="1600">
                        <a:solidFill>
                          <a:srgbClr val="943634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 $    55,908.00 </a:t>
                      </a:r>
                      <a:endParaRPr lang="en-US" sz="1600" dirty="0">
                        <a:solidFill>
                          <a:srgbClr val="943634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83213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Eastern Face</a:t>
                      </a:r>
                      <a:endParaRPr lang="en-US" sz="1600">
                        <a:solidFill>
                          <a:srgbClr val="943634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2788</a:t>
                      </a:r>
                      <a:endParaRPr lang="en-US" sz="1600">
                        <a:solidFill>
                          <a:srgbClr val="943634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SF</a:t>
                      </a:r>
                      <a:endParaRPr lang="en-US" sz="1600">
                        <a:solidFill>
                          <a:srgbClr val="943634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18</a:t>
                      </a:r>
                      <a:endParaRPr lang="en-US" sz="1600">
                        <a:solidFill>
                          <a:srgbClr val="943634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 $    50,184.00 </a:t>
                      </a:r>
                      <a:endParaRPr lang="en-US" sz="1600" dirty="0">
                        <a:solidFill>
                          <a:srgbClr val="943634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83213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Northern Face</a:t>
                      </a:r>
                      <a:endParaRPr lang="en-US" sz="1600">
                        <a:solidFill>
                          <a:srgbClr val="943634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10401</a:t>
                      </a:r>
                      <a:endParaRPr lang="en-US" sz="1600">
                        <a:solidFill>
                          <a:srgbClr val="943634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SF</a:t>
                      </a:r>
                      <a:endParaRPr lang="en-US" sz="1600">
                        <a:solidFill>
                          <a:srgbClr val="943634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18</a:t>
                      </a:r>
                      <a:endParaRPr lang="en-US" sz="1600">
                        <a:solidFill>
                          <a:srgbClr val="943634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 $  187,218.00 </a:t>
                      </a:r>
                      <a:endParaRPr lang="en-US" sz="1600" dirty="0">
                        <a:solidFill>
                          <a:srgbClr val="943634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83213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Western Face</a:t>
                      </a:r>
                      <a:endParaRPr lang="en-US" sz="1600">
                        <a:solidFill>
                          <a:srgbClr val="943634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4016</a:t>
                      </a:r>
                      <a:endParaRPr lang="en-US" sz="1600">
                        <a:solidFill>
                          <a:srgbClr val="943634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SF</a:t>
                      </a:r>
                      <a:endParaRPr lang="en-US" sz="1600">
                        <a:solidFill>
                          <a:srgbClr val="943634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18</a:t>
                      </a:r>
                      <a:endParaRPr lang="en-US" sz="1600">
                        <a:solidFill>
                          <a:srgbClr val="943634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 $    72,288.00 </a:t>
                      </a:r>
                      <a:endParaRPr lang="en-US" sz="1600" dirty="0">
                        <a:solidFill>
                          <a:srgbClr val="943634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83213">
                <a:tc>
                  <a:txBody>
                    <a:bodyPr/>
                    <a:lstStyle/>
                    <a:p>
                      <a:endParaRPr lang="en-US" sz="1600">
                        <a:solidFill>
                          <a:srgbClr val="94363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US" sz="1600">
                        <a:solidFill>
                          <a:srgbClr val="94363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US" sz="1600">
                        <a:solidFill>
                          <a:srgbClr val="94363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US" sz="1600">
                        <a:solidFill>
                          <a:srgbClr val="94363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US" sz="1600">
                        <a:solidFill>
                          <a:srgbClr val="94363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rgbClr val="94363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83213">
                <a:tc>
                  <a:txBody>
                    <a:bodyPr/>
                    <a:lstStyle/>
                    <a:p>
                      <a:endParaRPr lang="en-US" sz="1600">
                        <a:solidFill>
                          <a:srgbClr val="94363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US" sz="1600">
                        <a:solidFill>
                          <a:srgbClr val="94363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US" sz="1600">
                        <a:solidFill>
                          <a:srgbClr val="94363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US" sz="1600">
                        <a:solidFill>
                          <a:srgbClr val="94363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US" sz="1600">
                        <a:solidFill>
                          <a:srgbClr val="94363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 $  365,598.00 </a:t>
                      </a:r>
                      <a:endParaRPr lang="en-US" sz="1600" dirty="0">
                        <a:solidFill>
                          <a:srgbClr val="943634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83213"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rgbClr val="94363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US" sz="1600">
                        <a:solidFill>
                          <a:srgbClr val="94363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US" sz="1600">
                        <a:solidFill>
                          <a:srgbClr val="94363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US" sz="1600">
                        <a:solidFill>
                          <a:srgbClr val="94363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US" sz="1600">
                        <a:solidFill>
                          <a:srgbClr val="94363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rgbClr val="94363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83213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Location</a:t>
                      </a:r>
                      <a:endParaRPr lang="en-US" sz="1600" dirty="0">
                        <a:solidFill>
                          <a:srgbClr val="943634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</a:rPr>
                        <a:t>Quantity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</a:rPr>
                        <a:t>Unit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</a:rPr>
                        <a:t>Labor/Equip $/Unit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</a:rPr>
                        <a:t>Labor/Equip $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</a:tr>
              <a:tr h="183213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Southern Face</a:t>
                      </a:r>
                      <a:endParaRPr lang="en-US" sz="1600" dirty="0">
                        <a:solidFill>
                          <a:srgbClr val="943634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14</a:t>
                      </a:r>
                      <a:endParaRPr lang="en-US" sz="1600">
                        <a:solidFill>
                          <a:srgbClr val="943634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Ea.</a:t>
                      </a:r>
                      <a:endParaRPr lang="en-US" sz="1600">
                        <a:solidFill>
                          <a:srgbClr val="943634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700</a:t>
                      </a:r>
                      <a:endParaRPr lang="en-US" sz="1600">
                        <a:solidFill>
                          <a:srgbClr val="943634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 $       9,800.00 </a:t>
                      </a:r>
                      <a:endParaRPr lang="en-US" sz="1600">
                        <a:solidFill>
                          <a:srgbClr val="943634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83213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Eastern Face</a:t>
                      </a:r>
                      <a:endParaRPr lang="en-US" sz="1600">
                        <a:solidFill>
                          <a:srgbClr val="943634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13</a:t>
                      </a:r>
                      <a:endParaRPr lang="en-US" sz="1600">
                        <a:solidFill>
                          <a:srgbClr val="943634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Ea.</a:t>
                      </a:r>
                      <a:endParaRPr lang="en-US" sz="1600">
                        <a:solidFill>
                          <a:srgbClr val="943634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700</a:t>
                      </a:r>
                      <a:endParaRPr lang="en-US" sz="1600">
                        <a:solidFill>
                          <a:srgbClr val="943634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 $       9,100.00 </a:t>
                      </a:r>
                      <a:endParaRPr lang="en-US" sz="1600">
                        <a:solidFill>
                          <a:srgbClr val="943634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83213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Northern Face</a:t>
                      </a:r>
                      <a:endParaRPr lang="en-US" sz="1600">
                        <a:solidFill>
                          <a:srgbClr val="943634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47</a:t>
                      </a:r>
                      <a:endParaRPr lang="en-US" sz="1600">
                        <a:solidFill>
                          <a:srgbClr val="943634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Ea.</a:t>
                      </a:r>
                      <a:endParaRPr lang="en-US" sz="1600">
                        <a:solidFill>
                          <a:srgbClr val="943634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700</a:t>
                      </a:r>
                      <a:endParaRPr lang="en-US" sz="1600">
                        <a:solidFill>
                          <a:srgbClr val="943634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 $    32,900.00 </a:t>
                      </a:r>
                      <a:endParaRPr lang="en-US" sz="1600" dirty="0">
                        <a:solidFill>
                          <a:srgbClr val="943634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83213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Western Face</a:t>
                      </a:r>
                      <a:endParaRPr lang="en-US" sz="1600">
                        <a:solidFill>
                          <a:srgbClr val="943634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18</a:t>
                      </a:r>
                      <a:endParaRPr lang="en-US" sz="1600">
                        <a:solidFill>
                          <a:srgbClr val="943634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Ea.</a:t>
                      </a:r>
                      <a:endParaRPr lang="en-US" sz="1600">
                        <a:solidFill>
                          <a:srgbClr val="943634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700</a:t>
                      </a:r>
                      <a:endParaRPr lang="en-US" sz="1600">
                        <a:solidFill>
                          <a:srgbClr val="943634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 $    12,600.00 </a:t>
                      </a:r>
                      <a:endParaRPr lang="en-US" sz="1600" dirty="0">
                        <a:solidFill>
                          <a:srgbClr val="943634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83213">
                <a:tc>
                  <a:txBody>
                    <a:bodyPr/>
                    <a:lstStyle/>
                    <a:p>
                      <a:endParaRPr lang="en-US" sz="1600">
                        <a:solidFill>
                          <a:srgbClr val="94363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US" sz="1600">
                        <a:solidFill>
                          <a:srgbClr val="94363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US" sz="1600">
                        <a:solidFill>
                          <a:srgbClr val="94363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US" sz="1600">
                        <a:solidFill>
                          <a:srgbClr val="94363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US" sz="1600">
                        <a:solidFill>
                          <a:srgbClr val="94363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rgbClr val="94363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83213">
                <a:tc>
                  <a:txBody>
                    <a:bodyPr/>
                    <a:lstStyle/>
                    <a:p>
                      <a:endParaRPr lang="en-US" sz="1600">
                        <a:solidFill>
                          <a:srgbClr val="94363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US" sz="1600">
                        <a:solidFill>
                          <a:srgbClr val="94363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US" sz="1600">
                        <a:solidFill>
                          <a:srgbClr val="94363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US" sz="1600">
                        <a:solidFill>
                          <a:srgbClr val="94363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US" sz="1600">
                        <a:solidFill>
                          <a:srgbClr val="94363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 $    64,400.00 </a:t>
                      </a:r>
                      <a:endParaRPr lang="en-US" sz="1600">
                        <a:solidFill>
                          <a:srgbClr val="943634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83213">
                <a:tc>
                  <a:txBody>
                    <a:bodyPr/>
                    <a:lstStyle/>
                    <a:p>
                      <a:endParaRPr lang="en-US" sz="1600">
                        <a:solidFill>
                          <a:srgbClr val="94363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US" sz="1600">
                        <a:solidFill>
                          <a:srgbClr val="94363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US" sz="1600">
                        <a:solidFill>
                          <a:srgbClr val="94363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US" sz="1600">
                        <a:solidFill>
                          <a:srgbClr val="94363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US" sz="1600">
                        <a:solidFill>
                          <a:srgbClr val="94363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rgbClr val="94363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83213">
                <a:tc>
                  <a:txBody>
                    <a:bodyPr/>
                    <a:lstStyle/>
                    <a:p>
                      <a:endParaRPr lang="en-US" sz="1600">
                        <a:solidFill>
                          <a:srgbClr val="94363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US" sz="1600">
                        <a:solidFill>
                          <a:srgbClr val="94363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US" sz="1600">
                        <a:solidFill>
                          <a:srgbClr val="94363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US" sz="1600">
                        <a:solidFill>
                          <a:srgbClr val="94363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Total Cost</a:t>
                      </a:r>
                      <a:endParaRPr lang="en-US" sz="1600" b="1" dirty="0">
                        <a:solidFill>
                          <a:srgbClr val="943634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 $  429,998.00 </a:t>
                      </a:r>
                      <a:endParaRPr lang="en-US" sz="1600" b="1" dirty="0">
                        <a:solidFill>
                          <a:srgbClr val="943634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1865421"/>
              </p:ext>
            </p:extLst>
          </p:nvPr>
        </p:nvGraphicFramePr>
        <p:xfrm>
          <a:off x="20421600" y="2289868"/>
          <a:ext cx="4571999" cy="994055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1444533"/>
                <a:gridCol w="1471978"/>
                <a:gridCol w="1655488"/>
              </a:tblGrid>
              <a:tr h="48483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Footing Type</a:t>
                      </a:r>
                      <a:endParaRPr lang="en-US" sz="1400" dirty="0">
                        <a:solidFill>
                          <a:srgbClr val="943634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Original Cost</a:t>
                      </a:r>
                      <a:endParaRPr lang="en-US" sz="1400">
                        <a:solidFill>
                          <a:srgbClr val="943634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Cost Increase (35%)</a:t>
                      </a:r>
                      <a:endParaRPr lang="en-US" sz="1400">
                        <a:solidFill>
                          <a:srgbClr val="943634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5251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Spread Footings</a:t>
                      </a:r>
                      <a:endParaRPr lang="en-US" sz="1400" dirty="0">
                        <a:solidFill>
                          <a:srgbClr val="943634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$40,631.00 </a:t>
                      </a:r>
                      <a:endParaRPr lang="en-US" sz="1400" dirty="0">
                        <a:solidFill>
                          <a:srgbClr val="943634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$14,221.00 </a:t>
                      </a:r>
                      <a:endParaRPr lang="en-US" sz="1400">
                        <a:solidFill>
                          <a:srgbClr val="943634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50814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Additional Concrete Cost</a:t>
                      </a:r>
                      <a:endParaRPr lang="en-US" sz="1400" dirty="0">
                        <a:solidFill>
                          <a:srgbClr val="943634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$14,221.00 </a:t>
                      </a:r>
                      <a:endParaRPr lang="en-US" sz="1400" b="1" dirty="0">
                        <a:solidFill>
                          <a:srgbClr val="943634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20345400" y="1828800"/>
            <a:ext cx="487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Additional Footing Cost: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0591800" y="986135"/>
            <a:ext cx="487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Precast Insulated Panel Cost: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9583400" y="3852208"/>
            <a:ext cx="7315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Initial System Cost:	 	$429,998.00</a:t>
            </a: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	+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Additional Footing Cost: 	$14,221.00</a:t>
            </a:r>
          </a:p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	=</a:t>
            </a:r>
          </a:p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Total System Cost:		 </a:t>
            </a:r>
            <a:r>
              <a:rPr lang="en-US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$444,219.00</a:t>
            </a:r>
            <a:endParaRPr lang="en-US" sz="24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9783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57200" y="602158"/>
            <a:ext cx="5410200" cy="892552"/>
          </a:xfrm>
          <a:prstGeom prst="rect">
            <a:avLst/>
          </a:prstGeom>
          <a:solidFill>
            <a:schemeClr val="bg1">
              <a:lumMod val="75000"/>
            </a:schemeClr>
          </a:solidFill>
          <a:ln w="28575"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Atrium Medical Corporation</a:t>
            </a:r>
          </a:p>
          <a:p>
            <a:r>
              <a:rPr lang="en-US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[Headquarters Facility]</a:t>
            </a:r>
            <a:endParaRPr lang="en-US" sz="2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" y="1532215"/>
            <a:ext cx="3581400" cy="326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>
                <a:solidFill>
                  <a:schemeClr val="bg1">
                    <a:lumMod val="50000"/>
                  </a:schemeClr>
                </a:solidFill>
              </a:rPr>
              <a:t>Table of Contents</a:t>
            </a:r>
          </a:p>
          <a:p>
            <a:endParaRPr lang="en-US" sz="2400" b="1" u="sng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Title Page</a:t>
            </a:r>
          </a:p>
          <a:p>
            <a:endParaRPr lang="en-US" sz="2000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Depth Analysis 1</a:t>
            </a:r>
          </a:p>
          <a:p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Depth Analysis 2</a:t>
            </a:r>
          </a:p>
          <a:p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Depth Analysis 3</a:t>
            </a:r>
          </a:p>
          <a:p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Conclusion &amp; Recommendations</a:t>
            </a:r>
          </a:p>
          <a:p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Acknowledgements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105400" y="2590800"/>
            <a:ext cx="2895600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</a:rPr>
              <a:t>Project Information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Existing Conditions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Owner Information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Building Information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609600" y="2819400"/>
            <a:ext cx="4419600" cy="0"/>
          </a:xfrm>
          <a:prstGeom prst="straightConnector1">
            <a:avLst/>
          </a:prstGeom>
          <a:ln w="28575">
            <a:solidFill>
              <a:schemeClr val="bg1">
                <a:lumMod val="75000"/>
              </a:schemeClr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5105400" y="2660079"/>
            <a:ext cx="0" cy="1226121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5105400" y="3886200"/>
            <a:ext cx="2895600" cy="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2" descr="http://www.engr.psu.edu/ae/thesis/portfolios/2014/jjm5521/Atrium_HQ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33" r="4730"/>
          <a:stretch/>
        </p:blipFill>
        <p:spPr bwMode="auto">
          <a:xfrm>
            <a:off x="5981700" y="602158"/>
            <a:ext cx="2476500" cy="92184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1" name="TextBox 20"/>
          <p:cNvSpPr txBox="1"/>
          <p:nvPr/>
        </p:nvSpPr>
        <p:spPr>
          <a:xfrm>
            <a:off x="9601200" y="467380"/>
            <a:ext cx="670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Project Information:</a:t>
            </a:r>
            <a:endParaRPr lang="en-US" sz="28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8364200" y="467380"/>
            <a:ext cx="350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Existing Conditions</a:t>
            </a:r>
            <a:endParaRPr lang="en-US" sz="28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>
            <a:off x="9601200" y="965774"/>
            <a:ext cx="16840200" cy="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9699812" y="1219200"/>
            <a:ext cx="8054788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Location: 				40 Continental Boulevard, 					Merrimack, NH 03054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Site Size:			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2,367,100 SF </a:t>
            </a: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Existing Structure:			2 Story building</a:t>
            </a:r>
          </a:p>
          <a:p>
            <a:pPr lvl="8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114,000 SF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 Owner: 			Fidelity Investments</a:t>
            </a: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New Owner: 				Atrium Medical 						Corporation/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Maquet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						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Getinge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Group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Project Scope:				Existing Renovation</a:t>
            </a:r>
          </a:p>
          <a:p>
            <a:pPr lvl="8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101,200 SF New Addition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8745200" y="5791200"/>
            <a:ext cx="66484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Existing 100,000SF Building to be Renovated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9507200" y="997803"/>
            <a:ext cx="640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Proposed 101,200 SF New Addition (Footprint)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0" t="9356" r="1142" b="11017"/>
          <a:stretch/>
        </p:blipFill>
        <p:spPr bwMode="auto">
          <a:xfrm>
            <a:off x="19373850" y="1570910"/>
            <a:ext cx="6019800" cy="383929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2857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cxnSp>
        <p:nvCxnSpPr>
          <p:cNvPr id="24" name="Straight Arrow Connector 23"/>
          <p:cNvCxnSpPr/>
          <p:nvPr/>
        </p:nvCxnSpPr>
        <p:spPr>
          <a:xfrm flipH="1" flipV="1">
            <a:off x="21336001" y="4419600"/>
            <a:ext cx="171449" cy="13716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Freeform 30"/>
          <p:cNvSpPr/>
          <p:nvPr/>
        </p:nvSpPr>
        <p:spPr>
          <a:xfrm>
            <a:off x="20764500" y="2133600"/>
            <a:ext cx="1485900" cy="1600200"/>
          </a:xfrm>
          <a:custGeom>
            <a:avLst/>
            <a:gdLst>
              <a:gd name="connsiteX0" fmla="*/ 182880 w 1257300"/>
              <a:gd name="connsiteY0" fmla="*/ 1325880 h 1325880"/>
              <a:gd name="connsiteX1" fmla="*/ 571500 w 1257300"/>
              <a:gd name="connsiteY1" fmla="*/ 1203960 h 1325880"/>
              <a:gd name="connsiteX2" fmla="*/ 1257300 w 1257300"/>
              <a:gd name="connsiteY2" fmla="*/ 571500 h 1325880"/>
              <a:gd name="connsiteX3" fmla="*/ 762000 w 1257300"/>
              <a:gd name="connsiteY3" fmla="*/ 0 h 1325880"/>
              <a:gd name="connsiteX4" fmla="*/ 0 w 1257300"/>
              <a:gd name="connsiteY4" fmla="*/ 723900 h 1325880"/>
              <a:gd name="connsiteX5" fmla="*/ 182880 w 1257300"/>
              <a:gd name="connsiteY5" fmla="*/ 1325880 h 1325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57300" h="1325880">
                <a:moveTo>
                  <a:pt x="182880" y="1325880"/>
                </a:moveTo>
                <a:lnTo>
                  <a:pt x="571500" y="1203960"/>
                </a:lnTo>
                <a:lnTo>
                  <a:pt x="1257300" y="571500"/>
                </a:lnTo>
                <a:lnTo>
                  <a:pt x="762000" y="0"/>
                </a:lnTo>
                <a:lnTo>
                  <a:pt x="0" y="723900"/>
                </a:lnTo>
                <a:lnTo>
                  <a:pt x="182880" y="1325880"/>
                </a:lnTo>
                <a:close/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21869400" y="1459468"/>
            <a:ext cx="152400" cy="84442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23012400" y="5486400"/>
            <a:ext cx="4648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Ref: www.google.com/maps</a:t>
            </a:r>
            <a:endParaRPr lang="en-US" sz="16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8780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57200" y="602158"/>
            <a:ext cx="5410200" cy="892552"/>
          </a:xfrm>
          <a:prstGeom prst="rect">
            <a:avLst/>
          </a:prstGeom>
          <a:solidFill>
            <a:schemeClr val="bg1">
              <a:lumMod val="75000"/>
            </a:schemeClr>
          </a:solidFill>
          <a:ln w="28575"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Atrium Medical Corporation</a:t>
            </a:r>
          </a:p>
          <a:p>
            <a:r>
              <a:rPr lang="en-US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[Headquarters Facility]</a:t>
            </a:r>
            <a:endParaRPr lang="en-US" sz="2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" y="1532215"/>
            <a:ext cx="3581400" cy="326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>
                <a:solidFill>
                  <a:schemeClr val="bg1">
                    <a:lumMod val="50000"/>
                  </a:schemeClr>
                </a:solidFill>
              </a:rPr>
              <a:t>Table of Contents</a:t>
            </a:r>
          </a:p>
          <a:p>
            <a:endParaRPr lang="en-US" sz="2400" b="1" u="sng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Title Page</a:t>
            </a:r>
          </a:p>
          <a:p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Project Information</a:t>
            </a:r>
          </a:p>
          <a:p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Depth Analysis 1</a:t>
            </a:r>
          </a:p>
          <a:p>
            <a:endParaRPr lang="en-US" sz="2000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Depth Analysis 3</a:t>
            </a:r>
          </a:p>
          <a:p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Conclusion &amp; Recommendations</a:t>
            </a:r>
          </a:p>
          <a:p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Acknowledgements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105400" y="3195459"/>
            <a:ext cx="3429000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</a:rPr>
              <a:t>Depth Analysis 2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Problem Statement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Proposed Solution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Mechanical Breadth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</a:rPr>
              <a:t>Total Design Summary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Cost Summary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Installation Summary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Analysis Results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 smtClean="0">
              <a:solidFill>
                <a:schemeClr val="accent2">
                  <a:lumMod val="75000"/>
                </a:schemeClr>
              </a:solidFill>
            </a:endParaRP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609600" y="3429000"/>
            <a:ext cx="4419600" cy="0"/>
          </a:xfrm>
          <a:prstGeom prst="straightConnector1">
            <a:avLst/>
          </a:prstGeom>
          <a:ln w="28575">
            <a:solidFill>
              <a:schemeClr val="bg1">
                <a:lumMod val="75000"/>
              </a:schemeClr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5105400" y="3344383"/>
            <a:ext cx="0" cy="2370617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5105400" y="5715000"/>
            <a:ext cx="2895600" cy="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2" descr="http://www.engr.psu.edu/ae/thesis/portfolios/2014/jjm5521/Atrium_HQ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33" r="4730"/>
          <a:stretch/>
        </p:blipFill>
        <p:spPr bwMode="auto">
          <a:xfrm>
            <a:off x="5981700" y="602158"/>
            <a:ext cx="2476500" cy="92184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1" name="TextBox 10"/>
          <p:cNvSpPr txBox="1"/>
          <p:nvPr/>
        </p:nvSpPr>
        <p:spPr>
          <a:xfrm>
            <a:off x="9601200" y="467380"/>
            <a:ext cx="670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Depth Analysis 2:</a:t>
            </a:r>
            <a:endParaRPr lang="en-US" sz="28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8364200" y="467380"/>
            <a:ext cx="388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Total Design Summary:</a:t>
            </a:r>
            <a:endParaRPr lang="en-US" sz="28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9601200" y="965774"/>
            <a:ext cx="16840200" cy="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23097565" y="457200"/>
            <a:ext cx="335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Installation Summary</a:t>
            </a:r>
            <a:endParaRPr lang="en-US" sz="28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2617277"/>
              </p:ext>
            </p:extLst>
          </p:nvPr>
        </p:nvGraphicFramePr>
        <p:xfrm>
          <a:off x="10439400" y="1828800"/>
          <a:ext cx="6705600" cy="3560064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985631"/>
                <a:gridCol w="985631"/>
                <a:gridCol w="844826"/>
                <a:gridCol w="581120"/>
                <a:gridCol w="1263072"/>
                <a:gridCol w="2045320"/>
              </a:tblGrid>
              <a:tr h="783866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Location</a:t>
                      </a:r>
                      <a:endParaRPr lang="en-US" sz="1600" dirty="0">
                        <a:solidFill>
                          <a:srgbClr val="943634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Area (ft</a:t>
                      </a:r>
                      <a:r>
                        <a:rPr lang="en-US" sz="1600" baseline="30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1600" dirty="0">
                        <a:solidFill>
                          <a:srgbClr val="943634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solidFill>
                          <a:srgbClr val="943634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Member Area (ft2)</a:t>
                      </a:r>
                      <a:endParaRPr lang="en-US" sz="1600" dirty="0">
                        <a:solidFill>
                          <a:srgbClr val="943634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Quantity (Area/Member Area)</a:t>
                      </a:r>
                      <a:endParaRPr lang="en-US" sz="1600" dirty="0">
                        <a:solidFill>
                          <a:srgbClr val="943634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50882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Southern Face</a:t>
                      </a:r>
                      <a:endParaRPr lang="en-US" sz="1600">
                        <a:solidFill>
                          <a:srgbClr val="943634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3106</a:t>
                      </a:r>
                      <a:endParaRPr lang="en-US" sz="1600">
                        <a:solidFill>
                          <a:srgbClr val="943634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>
                        <a:solidFill>
                          <a:srgbClr val="943634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221.36</a:t>
                      </a:r>
                      <a:endParaRPr lang="en-US" sz="1600">
                        <a:solidFill>
                          <a:srgbClr val="943634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en-US" sz="1600" dirty="0">
                        <a:solidFill>
                          <a:srgbClr val="943634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50882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Eastern Face</a:t>
                      </a:r>
                      <a:endParaRPr lang="en-US" sz="1600">
                        <a:solidFill>
                          <a:srgbClr val="943634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2788</a:t>
                      </a:r>
                      <a:endParaRPr lang="en-US" sz="1600">
                        <a:solidFill>
                          <a:srgbClr val="943634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>
                        <a:solidFill>
                          <a:srgbClr val="943634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221.36</a:t>
                      </a:r>
                      <a:endParaRPr lang="en-US" sz="1600">
                        <a:solidFill>
                          <a:srgbClr val="943634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en-US" sz="1600" dirty="0">
                        <a:solidFill>
                          <a:srgbClr val="943634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31702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Northern Face</a:t>
                      </a:r>
                      <a:endParaRPr lang="en-US" sz="1600" dirty="0">
                        <a:solidFill>
                          <a:srgbClr val="943634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10401</a:t>
                      </a:r>
                      <a:endParaRPr lang="en-US" sz="1600">
                        <a:solidFill>
                          <a:srgbClr val="943634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>
                        <a:solidFill>
                          <a:srgbClr val="943634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221.36</a:t>
                      </a:r>
                      <a:endParaRPr lang="en-US" sz="1600">
                        <a:solidFill>
                          <a:srgbClr val="943634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</a:t>
                      </a:r>
                      <a:endParaRPr lang="en-US" sz="1600" dirty="0">
                        <a:solidFill>
                          <a:srgbClr val="943634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50882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Western Face</a:t>
                      </a:r>
                      <a:endParaRPr lang="en-US" sz="1600" dirty="0">
                        <a:solidFill>
                          <a:srgbClr val="943634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4016</a:t>
                      </a:r>
                      <a:endParaRPr lang="en-US" sz="1600">
                        <a:solidFill>
                          <a:srgbClr val="943634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>
                        <a:solidFill>
                          <a:srgbClr val="943634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221.36</a:t>
                      </a:r>
                      <a:endParaRPr lang="en-US" sz="1600">
                        <a:solidFill>
                          <a:srgbClr val="943634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en-US" sz="1600" dirty="0">
                        <a:solidFill>
                          <a:srgbClr val="943634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41388">
                <a:tc>
                  <a:txBody>
                    <a:bodyPr/>
                    <a:lstStyle/>
                    <a:p>
                      <a:endParaRPr lang="en-US" sz="1600">
                        <a:solidFill>
                          <a:srgbClr val="94363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US" sz="1600">
                        <a:solidFill>
                          <a:srgbClr val="94363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endParaRPr lang="en-US" sz="1600">
                        <a:solidFill>
                          <a:srgbClr val="94363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 sz="1600">
                        <a:solidFill>
                          <a:srgbClr val="94363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rgbClr val="94363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50882">
                <a:tc>
                  <a:txBody>
                    <a:bodyPr/>
                    <a:lstStyle/>
                    <a:p>
                      <a:endParaRPr lang="en-US" sz="1600">
                        <a:solidFill>
                          <a:srgbClr val="94363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4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Total Quantity</a:t>
                      </a:r>
                      <a:endParaRPr lang="en-US" sz="1600">
                        <a:solidFill>
                          <a:srgbClr val="943634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</a:t>
                      </a:r>
                      <a:endParaRPr lang="en-US" sz="1600" dirty="0">
                        <a:solidFill>
                          <a:srgbClr val="943634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41388">
                <a:tc>
                  <a:txBody>
                    <a:bodyPr/>
                    <a:lstStyle/>
                    <a:p>
                      <a:endParaRPr lang="en-US" sz="1600">
                        <a:solidFill>
                          <a:srgbClr val="94363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US" sz="1600">
                        <a:solidFill>
                          <a:srgbClr val="94363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US" sz="1600">
                        <a:solidFill>
                          <a:srgbClr val="94363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endParaRPr lang="en-US" sz="1600">
                        <a:solidFill>
                          <a:srgbClr val="94363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rgbClr val="94363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50882">
                <a:tc>
                  <a:txBody>
                    <a:bodyPr/>
                    <a:lstStyle/>
                    <a:p>
                      <a:endParaRPr lang="en-US" sz="1600">
                        <a:solidFill>
                          <a:srgbClr val="94363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4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# Picks per Day</a:t>
                      </a:r>
                      <a:endParaRPr lang="en-US" sz="1600">
                        <a:solidFill>
                          <a:srgbClr val="943634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~6 to 8</a:t>
                      </a:r>
                      <a:endParaRPr lang="en-US" sz="1600" dirty="0">
                        <a:solidFill>
                          <a:srgbClr val="943634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41388">
                <a:tc>
                  <a:txBody>
                    <a:bodyPr/>
                    <a:lstStyle/>
                    <a:p>
                      <a:endParaRPr lang="en-US" sz="1600">
                        <a:solidFill>
                          <a:srgbClr val="94363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US" sz="1600">
                        <a:solidFill>
                          <a:srgbClr val="94363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US" sz="1600">
                        <a:solidFill>
                          <a:srgbClr val="94363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endParaRPr lang="en-US" sz="1600">
                        <a:solidFill>
                          <a:srgbClr val="94363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rgbClr val="94363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50882">
                <a:tc>
                  <a:txBody>
                    <a:bodyPr/>
                    <a:lstStyle/>
                    <a:p>
                      <a:endParaRPr lang="en-US" sz="1600">
                        <a:solidFill>
                          <a:srgbClr val="94363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4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Total Installation Time</a:t>
                      </a:r>
                      <a:endParaRPr lang="en-US" sz="1600">
                        <a:solidFill>
                          <a:srgbClr val="943634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to 15</a:t>
                      </a:r>
                      <a:endParaRPr lang="en-US" sz="1600" b="1" dirty="0">
                        <a:solidFill>
                          <a:srgbClr val="943634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21" name="Picture 10" descr="http://www.spancrete-sma.com/img/products/wallpanels_steinhafels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2" r="13927"/>
          <a:stretch/>
        </p:blipFill>
        <p:spPr bwMode="auto">
          <a:xfrm>
            <a:off x="18916649" y="1583153"/>
            <a:ext cx="3786415" cy="268404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42" name="Picture 2" descr="http://i.vimeocdn.com/video/370586730_64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12400" y="1583153"/>
            <a:ext cx="3581400" cy="268404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2" name="TextBox 21"/>
          <p:cNvSpPr txBox="1"/>
          <p:nvPr/>
        </p:nvSpPr>
        <p:spPr>
          <a:xfrm>
            <a:off x="19583400" y="5334000"/>
            <a:ext cx="746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Total System Installation Time:	</a:t>
            </a:r>
            <a:r>
              <a:rPr lang="en-US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 to 15 days</a:t>
            </a:r>
            <a:endParaRPr lang="en-US" sz="24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0363200" y="1367135"/>
            <a:ext cx="533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Precast Insulated Panel Install Time: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0497800" y="4309646"/>
            <a:ext cx="4648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Ref: www.spancrete.com</a:t>
            </a:r>
            <a:endParaRPr lang="en-US" sz="16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4384000" y="4326523"/>
            <a:ext cx="4648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Ref: www.spancrete.com</a:t>
            </a:r>
            <a:endParaRPr lang="en-US" sz="16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8317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57200" y="602158"/>
            <a:ext cx="5410200" cy="892552"/>
          </a:xfrm>
          <a:prstGeom prst="rect">
            <a:avLst/>
          </a:prstGeom>
          <a:solidFill>
            <a:schemeClr val="bg1">
              <a:lumMod val="75000"/>
            </a:schemeClr>
          </a:solidFill>
          <a:ln w="28575"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Atrium Medical Corporation</a:t>
            </a:r>
          </a:p>
          <a:p>
            <a:r>
              <a:rPr lang="en-US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[Headquarters Facility]</a:t>
            </a:r>
            <a:endParaRPr lang="en-US" sz="2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" y="1532215"/>
            <a:ext cx="3581400" cy="326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>
                <a:solidFill>
                  <a:schemeClr val="bg1">
                    <a:lumMod val="50000"/>
                  </a:schemeClr>
                </a:solidFill>
              </a:rPr>
              <a:t>Table of Contents</a:t>
            </a:r>
          </a:p>
          <a:p>
            <a:endParaRPr lang="en-US" sz="2400" b="1" u="sng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Title Page</a:t>
            </a:r>
          </a:p>
          <a:p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Project Information</a:t>
            </a:r>
          </a:p>
          <a:p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Depth Analysis 1</a:t>
            </a:r>
          </a:p>
          <a:p>
            <a:endParaRPr lang="en-US" sz="2000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Depth Analysis 3</a:t>
            </a:r>
          </a:p>
          <a:p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Conclusion &amp; Recommendations</a:t>
            </a:r>
          </a:p>
          <a:p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Acknowledgements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105400" y="3195459"/>
            <a:ext cx="3429000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</a:rPr>
              <a:t>Depth Analysis 2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Problem Statement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Proposed Solution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Mechanical Breadth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Total Design Summary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Analysis Results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 smtClean="0">
              <a:solidFill>
                <a:schemeClr val="accent2">
                  <a:lumMod val="75000"/>
                </a:schemeClr>
              </a:solidFill>
            </a:endParaRP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609600" y="3429000"/>
            <a:ext cx="4419600" cy="0"/>
          </a:xfrm>
          <a:prstGeom prst="straightConnector1">
            <a:avLst/>
          </a:prstGeom>
          <a:ln w="28575">
            <a:solidFill>
              <a:schemeClr val="bg1">
                <a:lumMod val="75000"/>
              </a:schemeClr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5105400" y="3344383"/>
            <a:ext cx="0" cy="1837217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5105400" y="5181600"/>
            <a:ext cx="2895600" cy="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2" descr="http://www.engr.psu.edu/ae/thesis/portfolios/2014/jjm5521/Atrium_HQ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33" r="4730"/>
          <a:stretch/>
        </p:blipFill>
        <p:spPr bwMode="auto">
          <a:xfrm>
            <a:off x="5981700" y="602158"/>
            <a:ext cx="2476500" cy="92184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1" name="TextBox 10"/>
          <p:cNvSpPr txBox="1"/>
          <p:nvPr/>
        </p:nvSpPr>
        <p:spPr>
          <a:xfrm>
            <a:off x="9601200" y="467380"/>
            <a:ext cx="670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Depth Analysis 2:</a:t>
            </a:r>
            <a:endParaRPr lang="en-US" sz="28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8364200" y="467380"/>
            <a:ext cx="350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Analysis Results</a:t>
            </a:r>
            <a:endParaRPr lang="en-US" sz="28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9601200" y="965774"/>
            <a:ext cx="16840200" cy="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0889691"/>
              </p:ext>
            </p:extLst>
          </p:nvPr>
        </p:nvGraphicFramePr>
        <p:xfrm>
          <a:off x="9966280" y="1485900"/>
          <a:ext cx="3810000" cy="1866900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651601"/>
                <a:gridCol w="1506569"/>
                <a:gridCol w="1651830"/>
              </a:tblGrid>
              <a:tr h="190500"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Insulated Metal Panel System Cost</a:t>
                      </a:r>
                      <a:endParaRPr lang="en-US" sz="1400" dirty="0">
                        <a:solidFill>
                          <a:srgbClr val="943634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0500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Subtotal </a:t>
                      </a:r>
                      <a:endParaRPr lang="en-US" sz="1400">
                        <a:solidFill>
                          <a:srgbClr val="943634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$354,400.00</a:t>
                      </a:r>
                      <a:endParaRPr lang="en-US" sz="1400" dirty="0">
                        <a:solidFill>
                          <a:srgbClr val="943634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90500">
                <a:tc>
                  <a:txBody>
                    <a:bodyPr/>
                    <a:lstStyle/>
                    <a:p>
                      <a:endParaRPr lang="en-US" sz="1400">
                        <a:solidFill>
                          <a:srgbClr val="94363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US" sz="1400">
                        <a:solidFill>
                          <a:srgbClr val="94363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94363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90500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HSS Framing Cost (+)</a:t>
                      </a:r>
                      <a:endParaRPr lang="en-US" sz="1400">
                        <a:solidFill>
                          <a:srgbClr val="943634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$46,355.00</a:t>
                      </a:r>
                      <a:endParaRPr lang="en-US" sz="1400" dirty="0">
                        <a:solidFill>
                          <a:srgbClr val="943634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90500">
                <a:tc>
                  <a:txBody>
                    <a:bodyPr/>
                    <a:lstStyle/>
                    <a:p>
                      <a:endParaRPr lang="en-US" sz="1400">
                        <a:solidFill>
                          <a:srgbClr val="94363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US" sz="1400">
                        <a:solidFill>
                          <a:srgbClr val="94363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94363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90500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Metal Panel Cost (-)</a:t>
                      </a:r>
                      <a:endParaRPr lang="en-US" sz="1400">
                        <a:solidFill>
                          <a:srgbClr val="943634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$31,007.00</a:t>
                      </a:r>
                      <a:endParaRPr lang="en-US" sz="1400" dirty="0">
                        <a:solidFill>
                          <a:srgbClr val="943634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90500">
                <a:tc>
                  <a:txBody>
                    <a:bodyPr/>
                    <a:lstStyle/>
                    <a:p>
                      <a:endParaRPr lang="en-US" sz="1400">
                        <a:solidFill>
                          <a:srgbClr val="94363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US" sz="1400">
                        <a:solidFill>
                          <a:srgbClr val="94363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94363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90500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Total System Cost</a:t>
                      </a:r>
                      <a:endParaRPr lang="en-US" sz="1400">
                        <a:solidFill>
                          <a:srgbClr val="943634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$369,748.00</a:t>
                      </a:r>
                      <a:endParaRPr lang="en-US" sz="1400" b="1" dirty="0">
                        <a:solidFill>
                          <a:srgbClr val="943634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6101682"/>
              </p:ext>
            </p:extLst>
          </p:nvPr>
        </p:nvGraphicFramePr>
        <p:xfrm>
          <a:off x="9966280" y="3962400"/>
          <a:ext cx="7559720" cy="2002536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741633"/>
                <a:gridCol w="1713701"/>
                <a:gridCol w="1202266"/>
                <a:gridCol w="93980"/>
                <a:gridCol w="1598340"/>
                <a:gridCol w="186591"/>
                <a:gridCol w="2023209"/>
              </a:tblGrid>
              <a:tr h="190500">
                <a:tc gridSpan="4"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Total Wall 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Panel System Installation Time = </a:t>
                      </a:r>
                      <a:endParaRPr lang="en-US" sz="1400" dirty="0">
                        <a:solidFill>
                          <a:srgbClr val="943634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 Days</a:t>
                      </a:r>
                      <a:endParaRPr lang="en-US" sz="1400" dirty="0">
                        <a:solidFill>
                          <a:srgbClr val="943634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solidFill>
                          <a:srgbClr val="94363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90500">
                <a:tc gridSpan="7">
                  <a:txBody>
                    <a:bodyPr/>
                    <a:lstStyle/>
                    <a:p>
                      <a:endParaRPr lang="en-US" sz="1400" dirty="0">
                        <a:solidFill>
                          <a:srgbClr val="94363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81000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System Type</a:t>
                      </a:r>
                      <a:endParaRPr lang="en-US" sz="1400">
                        <a:solidFill>
                          <a:srgbClr val="943634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Area (ft^2)</a:t>
                      </a:r>
                      <a:endParaRPr lang="en-US" sz="1400">
                        <a:solidFill>
                          <a:srgbClr val="943634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of Install. Time</a:t>
                      </a:r>
                      <a:endParaRPr lang="en-US" sz="1400" dirty="0">
                        <a:solidFill>
                          <a:srgbClr val="943634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rgbClr val="943634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Total Install. Time (days)</a:t>
                      </a:r>
                      <a:endParaRPr lang="en-US" sz="1400" dirty="0">
                        <a:solidFill>
                          <a:srgbClr val="943634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rgbClr val="943634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90500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Metal Wall Panels</a:t>
                      </a:r>
                      <a:endParaRPr lang="en-US" sz="1400">
                        <a:solidFill>
                          <a:srgbClr val="943634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7,112</a:t>
                      </a:r>
                      <a:endParaRPr lang="en-US" sz="1400">
                        <a:solidFill>
                          <a:srgbClr val="943634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26%</a:t>
                      </a:r>
                      <a:endParaRPr lang="en-US" sz="1400">
                        <a:solidFill>
                          <a:srgbClr val="943634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>
                        <a:solidFill>
                          <a:srgbClr val="943634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en-US" sz="1400" dirty="0">
                        <a:solidFill>
                          <a:srgbClr val="943634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rgbClr val="943634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90500">
                <a:tc>
                  <a:txBody>
                    <a:bodyPr/>
                    <a:lstStyle/>
                    <a:p>
                      <a:endParaRPr lang="en-US" sz="1100">
                        <a:solidFill>
                          <a:srgbClr val="943634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 gridSpan="6">
                  <a:txBody>
                    <a:bodyPr/>
                    <a:lstStyle/>
                    <a:p>
                      <a:endParaRPr lang="en-US" sz="1400" dirty="0">
                        <a:solidFill>
                          <a:srgbClr val="94363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 sz="1400" dirty="0">
                        <a:solidFill>
                          <a:srgbClr val="94363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 sz="1400">
                        <a:solidFill>
                          <a:srgbClr val="94363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68580" marR="68580" marT="0" marB="0"/>
                </a:tc>
              </a:tr>
              <a:tr h="190500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Insulated Metal Panels</a:t>
                      </a:r>
                      <a:endParaRPr lang="en-US" sz="1400">
                        <a:solidFill>
                          <a:srgbClr val="943634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20,311</a:t>
                      </a:r>
                      <a:endParaRPr lang="en-US" sz="1400">
                        <a:solidFill>
                          <a:srgbClr val="943634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74%</a:t>
                      </a:r>
                      <a:endParaRPr lang="en-US" sz="1400">
                        <a:solidFill>
                          <a:srgbClr val="943634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>
                        <a:solidFill>
                          <a:srgbClr val="943634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lang="en-US" sz="1400" b="1" dirty="0">
                        <a:solidFill>
                          <a:srgbClr val="943634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dirty="0">
                        <a:solidFill>
                          <a:srgbClr val="943634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90500">
                <a:tc>
                  <a:txBody>
                    <a:bodyPr/>
                    <a:lstStyle/>
                    <a:p>
                      <a:endParaRPr lang="en-US" sz="1100">
                        <a:solidFill>
                          <a:srgbClr val="943634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 gridSpan="6">
                  <a:txBody>
                    <a:bodyPr/>
                    <a:lstStyle/>
                    <a:p>
                      <a:endParaRPr lang="en-US" sz="1400" dirty="0">
                        <a:solidFill>
                          <a:srgbClr val="94363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 sz="1400" dirty="0">
                        <a:solidFill>
                          <a:srgbClr val="94363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 sz="1400">
                        <a:solidFill>
                          <a:srgbClr val="94363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68580" marR="68580" marT="0" marB="0"/>
                </a:tc>
              </a:tr>
              <a:tr h="190500">
                <a:tc gridSpan="2"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Total = </a:t>
                      </a:r>
                      <a:endParaRPr lang="en-US" sz="1400">
                        <a:solidFill>
                          <a:srgbClr val="943634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27,423</a:t>
                      </a:r>
                      <a:endParaRPr lang="en-US" sz="1400">
                        <a:solidFill>
                          <a:srgbClr val="943634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en-US" sz="1400">
                        <a:solidFill>
                          <a:srgbClr val="943634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>
                        <a:solidFill>
                          <a:srgbClr val="943634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</a:t>
                      </a:r>
                      <a:endParaRPr lang="en-US" sz="1400" dirty="0">
                        <a:solidFill>
                          <a:srgbClr val="943634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rgbClr val="943634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9654521"/>
              </p:ext>
            </p:extLst>
          </p:nvPr>
        </p:nvGraphicFramePr>
        <p:xfrm>
          <a:off x="19354800" y="1956816"/>
          <a:ext cx="7162800" cy="1853184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725098"/>
                <a:gridCol w="1789502"/>
                <a:gridCol w="1673427"/>
                <a:gridCol w="2974773"/>
              </a:tblGrid>
              <a:tr h="190500">
                <a:tc gridSpan="4">
                  <a:txBody>
                    <a:bodyPr/>
                    <a:lstStyle/>
                    <a:p>
                      <a:endParaRPr lang="en-US" sz="1600" dirty="0">
                        <a:solidFill>
                          <a:srgbClr val="94363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 sz="1600" dirty="0">
                        <a:solidFill>
                          <a:srgbClr val="94363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 sz="1600" dirty="0">
                        <a:solidFill>
                          <a:srgbClr val="94363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 sz="1600" dirty="0">
                        <a:solidFill>
                          <a:srgbClr val="94363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90500"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rgbClr val="94363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rgbClr val="94363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Total Cost</a:t>
                      </a:r>
                      <a:endParaRPr lang="en-US" sz="1600" b="1" dirty="0">
                        <a:solidFill>
                          <a:srgbClr val="943634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Installation Time (days)</a:t>
                      </a:r>
                      <a:endParaRPr lang="en-US" sz="1600" b="1" dirty="0">
                        <a:solidFill>
                          <a:srgbClr val="943634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90500"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Precast Insulated Panels</a:t>
                      </a:r>
                      <a:endParaRPr lang="en-US" sz="1600" dirty="0">
                        <a:solidFill>
                          <a:srgbClr val="943634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$444,219.00</a:t>
                      </a:r>
                      <a:endParaRPr lang="en-US" sz="1600">
                        <a:solidFill>
                          <a:srgbClr val="943634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to 15</a:t>
                      </a:r>
                      <a:endParaRPr lang="en-US" sz="1600" dirty="0">
                        <a:solidFill>
                          <a:srgbClr val="943634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90500">
                <a:tc>
                  <a:txBody>
                    <a:bodyPr/>
                    <a:lstStyle/>
                    <a:p>
                      <a:endParaRPr lang="en-US" sz="1600">
                        <a:solidFill>
                          <a:srgbClr val="94363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endParaRPr lang="en-US" sz="1600" dirty="0">
                        <a:solidFill>
                          <a:srgbClr val="94363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 sz="1600" dirty="0">
                        <a:solidFill>
                          <a:srgbClr val="94363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 sz="1600" dirty="0">
                        <a:solidFill>
                          <a:srgbClr val="94363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90500"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Insulated Metal Panels</a:t>
                      </a:r>
                      <a:endParaRPr lang="en-US" sz="1600">
                        <a:solidFill>
                          <a:srgbClr val="943634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$369,748.00</a:t>
                      </a:r>
                      <a:endParaRPr lang="en-US" sz="1600" dirty="0">
                        <a:solidFill>
                          <a:srgbClr val="943634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lang="en-US" sz="1600" dirty="0">
                        <a:solidFill>
                          <a:srgbClr val="943634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90500">
                <a:tc>
                  <a:txBody>
                    <a:bodyPr/>
                    <a:lstStyle/>
                    <a:p>
                      <a:endParaRPr lang="en-US" sz="1600">
                        <a:solidFill>
                          <a:srgbClr val="94363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endParaRPr lang="en-US" sz="1600" dirty="0">
                        <a:solidFill>
                          <a:srgbClr val="94363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 sz="1600" dirty="0">
                        <a:solidFill>
                          <a:srgbClr val="94363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 sz="1600" dirty="0">
                        <a:solidFill>
                          <a:srgbClr val="94363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90500"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Difference</a:t>
                      </a:r>
                      <a:endParaRPr lang="en-US" sz="1600" dirty="0">
                        <a:solidFill>
                          <a:srgbClr val="943634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(+) $74,471</a:t>
                      </a:r>
                      <a:endParaRPr lang="en-US" sz="1600" dirty="0">
                        <a:solidFill>
                          <a:srgbClr val="943634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(-) 38 to (-) 35</a:t>
                      </a:r>
                      <a:endParaRPr lang="en-US" sz="1600" dirty="0">
                        <a:solidFill>
                          <a:srgbClr val="943634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9890080" y="990600"/>
            <a:ext cx="533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Insulated Metal Panel Costs: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890080" y="3500735"/>
            <a:ext cx="609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Insulated Metal Panel Installation Time: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267" name="Picture 3" descr="http://www.bossteel.com/sites/default/files/HollowRect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68400" y="1219200"/>
            <a:ext cx="2041480" cy="13716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1269" name="Picture 5" descr="http://www.bossteel.com/sites/default/files/HollowSquare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78200" y="1905000"/>
            <a:ext cx="2057400" cy="137159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8" name="TextBox 27"/>
          <p:cNvSpPr txBox="1"/>
          <p:nvPr/>
        </p:nvSpPr>
        <p:spPr>
          <a:xfrm>
            <a:off x="19278600" y="1447800"/>
            <a:ext cx="723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Overall Systems Comparison and Analysis Results: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6078200" y="3276600"/>
            <a:ext cx="4648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Ref: www.bossteel.com</a:t>
            </a:r>
            <a:endParaRPr lang="en-US" sz="16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3868400" y="2590799"/>
            <a:ext cx="4648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Ref: www.bossteel.com</a:t>
            </a:r>
            <a:endParaRPr lang="en-US" sz="16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086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57200" y="602158"/>
            <a:ext cx="5410200" cy="892552"/>
          </a:xfrm>
          <a:prstGeom prst="rect">
            <a:avLst/>
          </a:prstGeom>
          <a:solidFill>
            <a:schemeClr val="bg1">
              <a:lumMod val="75000"/>
            </a:schemeClr>
          </a:solidFill>
          <a:ln w="28575"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Atrium Medical Corporation</a:t>
            </a:r>
          </a:p>
          <a:p>
            <a:r>
              <a:rPr lang="en-US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[Headquarters Facility]</a:t>
            </a:r>
            <a:endParaRPr lang="en-US" sz="2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" y="1532215"/>
            <a:ext cx="3581400" cy="326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>
                <a:solidFill>
                  <a:schemeClr val="bg1">
                    <a:lumMod val="50000"/>
                  </a:schemeClr>
                </a:solidFill>
              </a:rPr>
              <a:t>Table of Contents</a:t>
            </a:r>
          </a:p>
          <a:p>
            <a:endParaRPr lang="en-US" sz="2400" b="1" u="sng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Title Page</a:t>
            </a:r>
          </a:p>
          <a:p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Project Information</a:t>
            </a:r>
          </a:p>
          <a:p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Depth Analysis 1</a:t>
            </a:r>
          </a:p>
          <a:p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Depth Analysis 2</a:t>
            </a:r>
          </a:p>
          <a:p>
            <a:endParaRPr lang="en-US" sz="2000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Conclusion &amp; Recommendations</a:t>
            </a:r>
          </a:p>
          <a:p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Acknowledgements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105400" y="3576459"/>
            <a:ext cx="34290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</a:rPr>
              <a:t>Depth Analysis 3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Problem Statement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Proposed Solution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PtD Industry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System Selection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Typical Steel Connections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NISD Details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Analysis Results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 smtClean="0">
              <a:solidFill>
                <a:schemeClr val="accent2">
                  <a:lumMod val="75000"/>
                </a:schemeClr>
              </a:solidFill>
            </a:endParaRP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609600" y="3733800"/>
            <a:ext cx="4419600" cy="0"/>
          </a:xfrm>
          <a:prstGeom prst="straightConnector1">
            <a:avLst/>
          </a:prstGeom>
          <a:ln w="28575">
            <a:solidFill>
              <a:schemeClr val="bg1">
                <a:lumMod val="75000"/>
              </a:schemeClr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5105400" y="3657600"/>
            <a:ext cx="0" cy="243840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5105400" y="6096000"/>
            <a:ext cx="2895600" cy="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2" descr="http://www.engr.psu.edu/ae/thesis/portfolios/2014/jjm5521/Atrium_HQ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33" r="4730"/>
          <a:stretch/>
        </p:blipFill>
        <p:spPr bwMode="auto">
          <a:xfrm>
            <a:off x="5981700" y="602158"/>
            <a:ext cx="2476500" cy="92184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1" name="TextBox 20"/>
          <p:cNvSpPr txBox="1"/>
          <p:nvPr/>
        </p:nvSpPr>
        <p:spPr>
          <a:xfrm>
            <a:off x="18516600" y="442048"/>
            <a:ext cx="480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1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601200" y="467380"/>
            <a:ext cx="670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Depth Analysis 3:</a:t>
            </a:r>
            <a:endParaRPr lang="en-US" sz="28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8364200" y="467380"/>
            <a:ext cx="350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Problem Statement</a:t>
            </a:r>
            <a:endParaRPr lang="en-US" sz="28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>
            <a:off x="9601200" y="965774"/>
            <a:ext cx="16840200" cy="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290" name="Picture 2" descr="http://www.hutterconstruction.com/images/BlueprintsHardha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0" y="1385768"/>
            <a:ext cx="2336321" cy="311003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8" name="TextBox 17"/>
          <p:cNvSpPr txBox="1"/>
          <p:nvPr/>
        </p:nvSpPr>
        <p:spPr>
          <a:xfrm>
            <a:off x="9791700" y="4895671"/>
            <a:ext cx="8229600" cy="1200329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Problem: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Owner not utilizing the opportunity to plan and 		design for safety consideration prior to project’s 		construction.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420600" y="1385768"/>
            <a:ext cx="55245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Formal safety plan for field and office staff 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during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construction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Superintendents have OSHA 30-Hour training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All other employees have OSHA 10-Hour training.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Weekly toolbox talks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Basic construction safety (i.e. PPE, Equip. Safety etc.)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9431000" y="1941016"/>
            <a:ext cx="68580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“Training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an integral part of Hutter’s safety commitment. In addition to the traditional weekly toolbox talks, ongoing safety training is regularly provided by outside professionals. Among the topics continually addressed: competent persons, confined space, boom lifts, forklifts, snorkel lifts, CPR and first aid. All of our employees, including project managers have received the OSHA 10-Hour certified training and new employees receive the training within 30 days of hire. All of our superintendents have received OSHA 30-Hour training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.”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9461843" y="1367135"/>
            <a:ext cx="579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Hutter Construction on 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Safety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2420600" y="990600"/>
            <a:ext cx="579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Summary of Safety Plan: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9677400" y="4495800"/>
            <a:ext cx="4648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Ref: www.hutterconstruction.com</a:t>
            </a:r>
            <a:endParaRPr lang="en-US" sz="16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7162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57200" y="602158"/>
            <a:ext cx="5410200" cy="892552"/>
          </a:xfrm>
          <a:prstGeom prst="rect">
            <a:avLst/>
          </a:prstGeom>
          <a:solidFill>
            <a:schemeClr val="bg1">
              <a:lumMod val="75000"/>
            </a:schemeClr>
          </a:solidFill>
          <a:ln w="28575"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Atrium Medical Corporation</a:t>
            </a:r>
          </a:p>
          <a:p>
            <a:r>
              <a:rPr lang="en-US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[Headquarters Facility]</a:t>
            </a:r>
            <a:endParaRPr lang="en-US" sz="2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" y="1532215"/>
            <a:ext cx="3581400" cy="326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>
                <a:solidFill>
                  <a:schemeClr val="bg1">
                    <a:lumMod val="50000"/>
                  </a:schemeClr>
                </a:solidFill>
              </a:rPr>
              <a:t>Table of Contents</a:t>
            </a:r>
          </a:p>
          <a:p>
            <a:endParaRPr lang="en-US" sz="2400" b="1" u="sng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Title Page</a:t>
            </a:r>
          </a:p>
          <a:p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Project Information</a:t>
            </a:r>
          </a:p>
          <a:p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Depth Analysis 1</a:t>
            </a:r>
          </a:p>
          <a:p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Depth Analysis 2</a:t>
            </a:r>
          </a:p>
          <a:p>
            <a:endParaRPr lang="en-US" sz="2000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Conclusion &amp; Recommendations</a:t>
            </a:r>
          </a:p>
          <a:p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Acknowledgements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105400" y="3576459"/>
            <a:ext cx="34290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</a:rPr>
              <a:t>Depth Analysis 3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Problem Statement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Proposed Solution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PtD Industry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System Selection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Typical Steel Connections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NISD Details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Analysis Results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 smtClean="0">
              <a:solidFill>
                <a:schemeClr val="accent2">
                  <a:lumMod val="75000"/>
                </a:schemeClr>
              </a:solidFill>
            </a:endParaRP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609600" y="3733800"/>
            <a:ext cx="4419600" cy="0"/>
          </a:xfrm>
          <a:prstGeom prst="straightConnector1">
            <a:avLst/>
          </a:prstGeom>
          <a:ln w="28575">
            <a:solidFill>
              <a:schemeClr val="bg1">
                <a:lumMod val="75000"/>
              </a:schemeClr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5105400" y="3657600"/>
            <a:ext cx="0" cy="243840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5105400" y="6096000"/>
            <a:ext cx="2895600" cy="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2" descr="http://www.engr.psu.edu/ae/thesis/portfolios/2014/jjm5521/Atrium_HQ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33" r="4730"/>
          <a:stretch/>
        </p:blipFill>
        <p:spPr bwMode="auto">
          <a:xfrm>
            <a:off x="5981700" y="602158"/>
            <a:ext cx="2476500" cy="92184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1" name="TextBox 20"/>
          <p:cNvSpPr txBox="1"/>
          <p:nvPr/>
        </p:nvSpPr>
        <p:spPr>
          <a:xfrm>
            <a:off x="18516600" y="442048"/>
            <a:ext cx="480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1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601200" y="467380"/>
            <a:ext cx="670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Depth Analysis 3:</a:t>
            </a:r>
            <a:endParaRPr lang="en-US" sz="28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8364200" y="467380"/>
            <a:ext cx="350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Proposed Solution</a:t>
            </a:r>
            <a:endParaRPr lang="en-US" sz="28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>
            <a:off x="9601200" y="965774"/>
            <a:ext cx="16840200" cy="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9582150" y="2876550"/>
            <a:ext cx="1619250" cy="769441"/>
          </a:xfrm>
          <a:prstGeom prst="rect">
            <a:avLst/>
          </a:prstGeom>
          <a:noFill/>
          <a:ln w="28575"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PtD</a:t>
            </a:r>
            <a:r>
              <a:rPr lang="en-US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Industry</a:t>
            </a:r>
            <a:endParaRPr lang="en-US" sz="2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3163550" y="3859709"/>
            <a:ext cx="2152650" cy="769441"/>
          </a:xfrm>
          <a:prstGeom prst="rect">
            <a:avLst/>
          </a:prstGeom>
          <a:noFill/>
          <a:ln w="28575"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Typical Steel Connections</a:t>
            </a:r>
            <a:endParaRPr lang="en-US" sz="2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5087600" y="4240709"/>
            <a:ext cx="1619250" cy="769441"/>
          </a:xfrm>
          <a:prstGeom prst="rect">
            <a:avLst/>
          </a:prstGeom>
          <a:noFill/>
          <a:ln w="28575"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NISD Details</a:t>
            </a:r>
            <a:endParaRPr lang="en-US" sz="2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Freeform 23"/>
          <p:cNvSpPr/>
          <p:nvPr/>
        </p:nvSpPr>
        <p:spPr>
          <a:xfrm>
            <a:off x="9886950" y="2743200"/>
            <a:ext cx="8153400" cy="2838450"/>
          </a:xfrm>
          <a:custGeom>
            <a:avLst/>
            <a:gdLst>
              <a:gd name="connsiteX0" fmla="*/ 0 w 8153400"/>
              <a:gd name="connsiteY0" fmla="*/ 38100 h 2838450"/>
              <a:gd name="connsiteX1" fmla="*/ 0 w 8153400"/>
              <a:gd name="connsiteY1" fmla="*/ 1028700 h 2838450"/>
              <a:gd name="connsiteX2" fmla="*/ 7753350 w 8153400"/>
              <a:gd name="connsiteY2" fmla="*/ 2819400 h 2838450"/>
              <a:gd name="connsiteX3" fmla="*/ 8153400 w 8153400"/>
              <a:gd name="connsiteY3" fmla="*/ 2838450 h 2838450"/>
              <a:gd name="connsiteX4" fmla="*/ 8153400 w 8153400"/>
              <a:gd name="connsiteY4" fmla="*/ 1714500 h 2838450"/>
              <a:gd name="connsiteX5" fmla="*/ 7715250 w 8153400"/>
              <a:gd name="connsiteY5" fmla="*/ 1714500 h 2838450"/>
              <a:gd name="connsiteX6" fmla="*/ 1143000 w 8153400"/>
              <a:gd name="connsiteY6" fmla="*/ 114300 h 2838450"/>
              <a:gd name="connsiteX7" fmla="*/ 1143000 w 8153400"/>
              <a:gd name="connsiteY7" fmla="*/ 19050 h 2838450"/>
              <a:gd name="connsiteX8" fmla="*/ 95250 w 8153400"/>
              <a:gd name="connsiteY8" fmla="*/ 0 h 2838450"/>
              <a:gd name="connsiteX9" fmla="*/ 0 w 8153400"/>
              <a:gd name="connsiteY9" fmla="*/ 38100 h 2838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153400" h="2838450">
                <a:moveTo>
                  <a:pt x="0" y="38100"/>
                </a:moveTo>
                <a:lnTo>
                  <a:pt x="0" y="1028700"/>
                </a:lnTo>
                <a:lnTo>
                  <a:pt x="7753350" y="2819400"/>
                </a:lnTo>
                <a:lnTo>
                  <a:pt x="8153400" y="2838450"/>
                </a:lnTo>
                <a:lnTo>
                  <a:pt x="8153400" y="1714500"/>
                </a:lnTo>
                <a:lnTo>
                  <a:pt x="7715250" y="1714500"/>
                </a:lnTo>
                <a:lnTo>
                  <a:pt x="1143000" y="114300"/>
                </a:lnTo>
                <a:lnTo>
                  <a:pt x="1143000" y="19050"/>
                </a:lnTo>
                <a:lnTo>
                  <a:pt x="95250" y="0"/>
                </a:lnTo>
                <a:lnTo>
                  <a:pt x="0" y="38100"/>
                </a:lnTo>
                <a:close/>
              </a:path>
            </a:pathLst>
          </a:custGeom>
          <a:noFill/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24"/>
          <p:cNvSpPr/>
          <p:nvPr/>
        </p:nvSpPr>
        <p:spPr>
          <a:xfrm>
            <a:off x="10820400" y="3105150"/>
            <a:ext cx="361950" cy="685800"/>
          </a:xfrm>
          <a:custGeom>
            <a:avLst/>
            <a:gdLst>
              <a:gd name="connsiteX0" fmla="*/ 114300 w 361950"/>
              <a:gd name="connsiteY0" fmla="*/ 19050 h 685800"/>
              <a:gd name="connsiteX1" fmla="*/ 190500 w 361950"/>
              <a:gd name="connsiteY1" fmla="*/ 342900 h 685800"/>
              <a:gd name="connsiteX2" fmla="*/ 0 w 361950"/>
              <a:gd name="connsiteY2" fmla="*/ 571500 h 685800"/>
              <a:gd name="connsiteX3" fmla="*/ 95250 w 361950"/>
              <a:gd name="connsiteY3" fmla="*/ 685800 h 685800"/>
              <a:gd name="connsiteX4" fmla="*/ 361950 w 361950"/>
              <a:gd name="connsiteY4" fmla="*/ 400050 h 685800"/>
              <a:gd name="connsiteX5" fmla="*/ 266700 w 361950"/>
              <a:gd name="connsiteY5" fmla="*/ 0 h 685800"/>
              <a:gd name="connsiteX6" fmla="*/ 114300 w 361950"/>
              <a:gd name="connsiteY6" fmla="*/ 19050 h 685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1950" h="685800">
                <a:moveTo>
                  <a:pt x="114300" y="19050"/>
                </a:moveTo>
                <a:lnTo>
                  <a:pt x="190500" y="342900"/>
                </a:lnTo>
                <a:lnTo>
                  <a:pt x="0" y="571500"/>
                </a:lnTo>
                <a:lnTo>
                  <a:pt x="95250" y="685800"/>
                </a:lnTo>
                <a:lnTo>
                  <a:pt x="361950" y="400050"/>
                </a:lnTo>
                <a:lnTo>
                  <a:pt x="266700" y="0"/>
                </a:lnTo>
                <a:lnTo>
                  <a:pt x="114300" y="1905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25"/>
          <p:cNvSpPr/>
          <p:nvPr/>
        </p:nvSpPr>
        <p:spPr>
          <a:xfrm>
            <a:off x="15087600" y="4095750"/>
            <a:ext cx="361950" cy="685800"/>
          </a:xfrm>
          <a:custGeom>
            <a:avLst/>
            <a:gdLst>
              <a:gd name="connsiteX0" fmla="*/ 114300 w 361950"/>
              <a:gd name="connsiteY0" fmla="*/ 19050 h 685800"/>
              <a:gd name="connsiteX1" fmla="*/ 190500 w 361950"/>
              <a:gd name="connsiteY1" fmla="*/ 342900 h 685800"/>
              <a:gd name="connsiteX2" fmla="*/ 0 w 361950"/>
              <a:gd name="connsiteY2" fmla="*/ 571500 h 685800"/>
              <a:gd name="connsiteX3" fmla="*/ 95250 w 361950"/>
              <a:gd name="connsiteY3" fmla="*/ 685800 h 685800"/>
              <a:gd name="connsiteX4" fmla="*/ 361950 w 361950"/>
              <a:gd name="connsiteY4" fmla="*/ 400050 h 685800"/>
              <a:gd name="connsiteX5" fmla="*/ 266700 w 361950"/>
              <a:gd name="connsiteY5" fmla="*/ 0 h 685800"/>
              <a:gd name="connsiteX6" fmla="*/ 114300 w 361950"/>
              <a:gd name="connsiteY6" fmla="*/ 19050 h 685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1950" h="685800">
                <a:moveTo>
                  <a:pt x="114300" y="19050"/>
                </a:moveTo>
                <a:lnTo>
                  <a:pt x="190500" y="342900"/>
                </a:lnTo>
                <a:lnTo>
                  <a:pt x="0" y="571500"/>
                </a:lnTo>
                <a:lnTo>
                  <a:pt x="95250" y="685800"/>
                </a:lnTo>
                <a:lnTo>
                  <a:pt x="361950" y="400050"/>
                </a:lnTo>
                <a:lnTo>
                  <a:pt x="266700" y="0"/>
                </a:lnTo>
                <a:lnTo>
                  <a:pt x="114300" y="1905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1049000" y="3326309"/>
            <a:ext cx="2152650" cy="769441"/>
          </a:xfrm>
          <a:prstGeom prst="rect">
            <a:avLst/>
          </a:prstGeom>
          <a:noFill/>
          <a:ln w="28575"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System Selection Based on Risk</a:t>
            </a:r>
            <a:endParaRPr lang="en-US" sz="2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Freeform 29"/>
          <p:cNvSpPr/>
          <p:nvPr/>
        </p:nvSpPr>
        <p:spPr>
          <a:xfrm>
            <a:off x="13030200" y="3638550"/>
            <a:ext cx="361950" cy="685800"/>
          </a:xfrm>
          <a:custGeom>
            <a:avLst/>
            <a:gdLst>
              <a:gd name="connsiteX0" fmla="*/ 114300 w 361950"/>
              <a:gd name="connsiteY0" fmla="*/ 19050 h 685800"/>
              <a:gd name="connsiteX1" fmla="*/ 190500 w 361950"/>
              <a:gd name="connsiteY1" fmla="*/ 342900 h 685800"/>
              <a:gd name="connsiteX2" fmla="*/ 0 w 361950"/>
              <a:gd name="connsiteY2" fmla="*/ 571500 h 685800"/>
              <a:gd name="connsiteX3" fmla="*/ 95250 w 361950"/>
              <a:gd name="connsiteY3" fmla="*/ 685800 h 685800"/>
              <a:gd name="connsiteX4" fmla="*/ 361950 w 361950"/>
              <a:gd name="connsiteY4" fmla="*/ 400050 h 685800"/>
              <a:gd name="connsiteX5" fmla="*/ 266700 w 361950"/>
              <a:gd name="connsiteY5" fmla="*/ 0 h 685800"/>
              <a:gd name="connsiteX6" fmla="*/ 114300 w 361950"/>
              <a:gd name="connsiteY6" fmla="*/ 19050 h 685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1950" h="685800">
                <a:moveTo>
                  <a:pt x="114300" y="19050"/>
                </a:moveTo>
                <a:lnTo>
                  <a:pt x="190500" y="342900"/>
                </a:lnTo>
                <a:lnTo>
                  <a:pt x="0" y="571500"/>
                </a:lnTo>
                <a:lnTo>
                  <a:pt x="95250" y="685800"/>
                </a:lnTo>
                <a:lnTo>
                  <a:pt x="361950" y="400050"/>
                </a:lnTo>
                <a:lnTo>
                  <a:pt x="266700" y="0"/>
                </a:lnTo>
                <a:lnTo>
                  <a:pt x="114300" y="1905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reeform 30"/>
          <p:cNvSpPr/>
          <p:nvPr/>
        </p:nvSpPr>
        <p:spPr>
          <a:xfrm>
            <a:off x="16366218" y="4449536"/>
            <a:ext cx="361950" cy="685800"/>
          </a:xfrm>
          <a:custGeom>
            <a:avLst/>
            <a:gdLst>
              <a:gd name="connsiteX0" fmla="*/ 114300 w 361950"/>
              <a:gd name="connsiteY0" fmla="*/ 19050 h 685800"/>
              <a:gd name="connsiteX1" fmla="*/ 190500 w 361950"/>
              <a:gd name="connsiteY1" fmla="*/ 342900 h 685800"/>
              <a:gd name="connsiteX2" fmla="*/ 0 w 361950"/>
              <a:gd name="connsiteY2" fmla="*/ 571500 h 685800"/>
              <a:gd name="connsiteX3" fmla="*/ 95250 w 361950"/>
              <a:gd name="connsiteY3" fmla="*/ 685800 h 685800"/>
              <a:gd name="connsiteX4" fmla="*/ 361950 w 361950"/>
              <a:gd name="connsiteY4" fmla="*/ 400050 h 685800"/>
              <a:gd name="connsiteX5" fmla="*/ 266700 w 361950"/>
              <a:gd name="connsiteY5" fmla="*/ 0 h 685800"/>
              <a:gd name="connsiteX6" fmla="*/ 114300 w 361950"/>
              <a:gd name="connsiteY6" fmla="*/ 19050 h 685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1950" h="685800">
                <a:moveTo>
                  <a:pt x="114300" y="19050"/>
                </a:moveTo>
                <a:lnTo>
                  <a:pt x="190500" y="342900"/>
                </a:lnTo>
                <a:lnTo>
                  <a:pt x="0" y="571500"/>
                </a:lnTo>
                <a:lnTo>
                  <a:pt x="95250" y="685800"/>
                </a:lnTo>
                <a:lnTo>
                  <a:pt x="361950" y="400050"/>
                </a:lnTo>
                <a:lnTo>
                  <a:pt x="266700" y="0"/>
                </a:lnTo>
                <a:lnTo>
                  <a:pt x="114300" y="1905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16535400" y="4558393"/>
            <a:ext cx="1619250" cy="769441"/>
          </a:xfrm>
          <a:prstGeom prst="rect">
            <a:avLst/>
          </a:prstGeom>
          <a:noFill/>
          <a:ln w="28575"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Analysis Results</a:t>
            </a:r>
            <a:endParaRPr lang="en-US" sz="2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9753600" y="1900535"/>
            <a:ext cx="312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Sequence of Events: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8516600" y="1214735"/>
            <a:ext cx="579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Benefits of Implementing a Design Guide: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8512010" y="3992939"/>
            <a:ext cx="60243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Barriers of Implementing a Design Guide: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8621774" y="1622791"/>
            <a:ext cx="4953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Increase Safety Consideration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Increase in Quality Control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Reduce Delays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Increase in Productivity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Increase Collaboration between Designer &amp; Constructors 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8621774" y="4407456"/>
            <a:ext cx="4953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Designer’s Liability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Additional Costs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Lack of Expertise</a:t>
            </a:r>
          </a:p>
        </p:txBody>
      </p:sp>
      <p:sp>
        <p:nvSpPr>
          <p:cNvPr id="2" name="AutoShape 2" descr="data:image/jpeg;base64,/9j/4AAQSkZJRgABAQAAAQABAAD/2wCEAAkGBxQSEhUUEhQUFRUXFxgYGBgYGBUYHhwaGhwXHBwdGBgZHyggHx4pHhoYITEhJSorLi4uFx8zODMsNygtLisBCgoKDg0OGxAQGzcmICQyNDAyNC8sLCwvNC0vLCwsLCw0LDQsLCwvNCwsLCwsLCw0LCwsLCwsLCwsLCwsLCwsLP/AABEIANMA7wMBEQACEQEDEQH/xAAcAAEAAgMBAQEAAAAAAAAAAAAABQYDBAcBAgj/xABEEAABAwIEAwUECAIIBgMAAAABAgMRAAQFEiExBkFhEyJRcYEHMpGhFCNCUmJyscGS0RUzQ4KisvDxFiRTY5PCc+Hi/8QAGgEBAAMBAQEAAAAAAAAAAAAAAAIDBAUBBv/EADgRAAICAQIDBAkEAgEEAwAAAAABAgMRBCESMUETUXHwBSIyYYGRobHRFCMzwVLh8RUkQoJEYnL/2gAMAwEAAhEDEQA/AO40AoBQCgFAKAUAoBQCgFAKAUAoBQCgFAKAUAoBQCgFAKAUAoBQCgFAKAUAoBQCgFAKAUAoBQCgFAKAUAoBQCgFAKAUB5NAe0AoBQCgFAKAUAoBQCgFAKAUAoBQCgFAKAUB5NAfD9wlAlakpHiogD4mvG0uZ45JbsruI8asNqyNpduFRMMpzjyzbf71RLUwTwt/AzT1cIvEcvw3ItrjO6UsIOHvJzzl7wCtNdQtIAHU1WtRY3jgZStXY3js2Sn9MX593D4/M+0P0qztLf8AD6l3a3f4fVGF3FMTyqy2TQVpl+uSoRzkSJ6RXjndj2fqeOzUY2gvmbCOIbhIHa4fcA8+zU04PSFA/KpK2fWD+hJXTS9aD+GGBxrbJID3bME6DtmnEbdYI+dP1EFz28UP1Va9rK8UyRtMQbeTNs8yskgmFZxGk6Aykx8+VTUlL2WWxmpL1GiSmrCwgMJdU7e3S5cyNhDSQScpVqpRSmYnbXeqYNuyT7tjPBuVsn0WxYKuNAoBQCgFAKAUAoBQCgFAKAUAoBQCgFAeExqaArWIcTNOEs2/a3DnMMaAfme2SOoM6VnlfFvhju/d+TLPUQk+GGW/d+TVxThm4vFpceuCwEiA2yVGNzJUSJV+KOQ0qE6Z2PMpY8CuzT2WyUpSx7kZf+HrFhQU+ouunYvuKcWrnojnzOgqXY1Rfrbv37kv09MHmW797yzYxHiC3tGG3m0BTTiggKaCAkaGM20DQjprXsrYVxUktn3E5311QUktn3Grh/GJXcot3rdTXajM0vMFBQgkHYbwflUY6jM1CSxnkQhqs2KEo4zyNR7H7y4uX2rINAMb9qk95QJBAM6yRvpHrUXbZObjDp3kHdbOyUa8bd5sMcWqcsXniOxeZgOJKSoAkiCEmDChMeHpUle3W5cmiUdS5VOXJrmT/D9/9Itmnj9tINX1y4oKRppnxwUu82Ly7abBLikJASV94jZO5g+E/OvZSiuZKUor2ik4bitjfrdU5bNoS2gudoSAsJBiSUAKTzOivDxrJCyu1ttfEw12VXNtx5depo4zxL9GDJsLoupczSh5faJSBG5X9YkydirltUbLuDHZyznv85IW6js8OqWc9/nJL8C3KmLUKeQ4oOrW4XgCsKzGAVpHfToByjqKs07cYb9epdpW41+sue+S5W76VpCkKCknYpIIPkRWpNPdGxNNZRkr09FAKAUAoBQCgFAKAUAoBQCgFAeTQEVjGOoYIbAU68r3GUaqPU8kp/EaqstUdub7imy+MHjm+5EcnCLi5VN8pPZEf1DZhA12cV7yz5QBBqvs5zf7nLuRV2Vlj/de3cuXx7yXdcZtWphDbY391I8yTH8zVrca49yLm4VR7kVW941IcQ8ypDtrEOJAKVtkkd5YMqjRUEAAkxvBrNLU7qUd4mOWs3U47x696Md/wrbXFuu4siVLcOeSpZSoTJQUSNuSTzABryVEJxc6+onpq7IOdXN+PywbeD3reJ2LjBypcSnIoFIEKHuLCNgJEx0IqdclfW49SdU46mlw6+dyncO2T/ZrfYLv0q1V2ZSv6xPZ7FKBlJBEKBSkzB03islUZYco+1H7GGiE+FzjnijtvvsWFFpdt3Av7Zie2TD1uqG1BXMgmJBIzAnXU+mjhsUu0gufNGpQtjPtoR581yPLPhe5NtfqWiHrqMrZWlREKKtVbc4A5ACkaJ8E2+bEdPZ2djfOXQm+B2rtplDL7CG0NgpCu0ClK1nRKQQBrzPLardOrFFRksY95fpVbGCjNYx7yhe1W9Lt72aZIabSmB4qhR/VI9Kxa2TlZhdDnekJuVvCuhFYZcpZaft4Up14tI+rEnKkqUpOuxOiSI8dKrhJRTh1ZVXJQjKHV45GDB8KQ4sLfcDLGY5jKSoRHdCTGuvgfLlUa603mTwiNVSk8yeEd6w+2S20hCJypSlIneAI1612opJJI+hhFRikj6btkJUpSUgFXvEaSfExueu9epJbnqik8ozV6eigFAKAUAoBQCgFAKAUAoBQHw9OU5YzRpMxPWK8fuPHnGxUrq6V26mbM9pdKA7d9WqWU+AGwO8NjzMmTWWUnxcMN5dX3ee4xSm+Nwr3l1fd56L5k3geBt2wMStxerjqzK1nqfDwA0q6upQ8e80VUxr5c3zfUr/GvEr7D7NsxkQp0A9q5qBmUUgDlpEkmdxWfUXyjNQj16sy6vUzhONcNs9WaWK4pe2qIxBpq5t191SmxEA/e2HoQPOozstrX7qyvcQstuqX7yUovu8+e8rmLWSEFD4K3rNwZUuJJDrUz3So+EkZVaEaaHWs9kUsS5xfXqjLbBRxPnB9eqLNwbw1dWjwU08hdo4AohQUkmRp3D7q9tZ8606eidctn6rNel01lUsxeYssqMGtbZ5y7gNrXOZRWUp1idJy6kT51o7OuEnPka+yqrk7OTNRXFzBlNsldwoTo0nSfMx8RNR/UQfsb+BD9VB7Q38DXGI4ov3LRpscu0cHzCZqKne+UcfEj2mplyil4sytnFuYw8f+c/vXv/ce76hfqv8A6/U9+kYqndmzc6IcdSf8Qr3N65pfUkpalc0vmzjuMYg45cuve6tS1E5TMSYACuggSPCuROcnNyOFbZJ2OXU+UZRnLQKSmFBa1QoQY7oBCQTrMztp19WN+E92WeHp38zPgTaX7lsPKUVOOASVHUyIkBJUZ25DqIr2pKU1xEqUp2LifNn6Erun0h5QHtAa1444mFNpCwPeTMEj8JOk9Dv4iottciMm1uhY3yHQSgzBhQIIUlXgpJ1B6GkZJ8hGalyNmpEhQCgFAKAUAoBQCgFAV7H8QcW4LS1MOqEuODZls8/znkPWs9s232cOfV9yMt1kpS7Kvn1fcvz3EnhGFt2zYbaTAGpJ1KjzUo8yatrrjBYRdVVGuPDErvHuIuMlo/STbtE/YRnWtU6zOgSBr1kiKz6qbhh8WEZdZZKGHxYXuWWb+KYLb4jbpBX2kCUPJKcwPM6CNeaY+ECpzqhdDd595ZZTXqILLz3MryLS+Sy5asrYukCW1lxwFSRtlywCk/mK+UVQo2qLhFqXnz3mZQvUXXFqS5bvz/ZO8H4B9Ctyh1SSSsuETKUaDQE7xl3NX6ensoYZp0tHY14fifN3jNw+ctghJSZm4X7g/KN1ee3Q15K2ctq18eh5K6ye1K+L5GW04WQoTdrVdOHUleiR0QgaBPTnXsaE/beWex0ye9j4n7/wTtvbobSEoSlKRsEgAfAVeklsjSopLCMtenooDWxK47Npxf3EKV/CCf2qM3iLZGcuGLfcfnNC0hEZVZ597NoB0SBM9ZiOVfP5WPefLJrHvPq5fCt8yiB7yj5aRsANYA8fSvZSyeykmS3Arc31vt/WA69AVaD03q3TL91F+jWbondyyc4VmMBJGXSCSQZPUR8zXbxvk+ixvnJkVtpXp6VDhRrFEXK03ikrZgwvue9yyBMEDoRWWlXKbU+Ri061Cm1Zui41qNpFYphyirtmCEvpEa+64kfYc6eCt0k6aSDXKLzxR5lU4PPFHn9/c/OxnwjE03CCoApUk5VoV7yFjdKh++xBBFewmpIlCamsm9UyYoBQCgFAKAUAoCI4mxn6K1mSM7qyENI+8s7eg3NU3W9nHPXoUai7so5XN7LxHDeEG3a76s7zhzvL+8s/+o2A/nXtNfBHfm+Y09XZx33b3fibaMUaLxYDie1SASidYOvrp+o8akrIuXDncmrYOfBncyX9i28gtupC0HcH9uYPUV7KCksSPZwjNcMllFOd9nSUEm1un2J3AJI/wlJ+JNY3okvYk0YH6OS/jm4+fgS3DfDLVglxedS1qEuOLgaCSfIczJNXU0RpTefiaNPpoUJvOX1bNBrPibmY5kWKD3U6g3ChzV/2x4c/8taze9/Z+/8AoqWdTLL2gvr/AKLg2gJACQABsBoB5VsSwbksbI+qHooBQCgIXjRzLY3J/wC0sfxCP3qnUPFcvAo1TxTLwPz/AFwD5g8igJ3gu47K7bcCFuFGdQSgSo9xWgHrWjTSxYng06SXDapYzg70hWZIMESAYI1EjmPGu5zR9JzRHM4mpDiWbgBKlf1biZyOeIE6pX+EkyNidYgptPhkVKxqXDP4dz89xK1YXCgFARGJ2BSv6SwPrQAFomA6gfZPLONSlXI6bE1VKOHxR5/cpnBp8cef389CQs7pLqErQZSoSOXoRyIOhHIirIyTWUWRkpLKM9ekhQCgFAKAUAoCoYQn6bfOXKtWbclpgcir7a/5HqPCsdf7trm+S2X9swVfvXOx8o7L+2We/uC22tYSpZSCQlIkqPID1rVJ8KbNs5cMW0snKcYwy7uV9qmwcZeJBK0LIk+JSrY9QRXJsrssfEoYficO6q618arxLvyTVlxHiVslKbq0U6Pv6gx+JSAoaeMTV8b761iccmiGp1NaSshn3/8AGS38P44m7QpaErSEqyyoQCQATl5wJjUCtlVqsWUdCi9XLKRFcQO/S7hNigns0gOXJH3dMrc+KjBPT1qq19pPsly5v8FFz7WzsVy5y/HxLO02EgJSAAAAANAANgK0pY5GxJJYR916eigFAKAUBXPaET/R78eA/wAwms+r/iZl1v8ABI4TFcI+bFATPBlwpF9blKQolwJgmNFaHWRrB/3q/TNqxYNGkk1dHB+gK7x9MamJ2CH21NubK5jQgjUKSeSgYIPSozipLDITgpx4WaWA3Tnet7ggvNgHONA62dEuAcjpChyI8CKhXJ+zLmvr7yFMpexPmvqu/wDJvYhftsIzuqCU7SeZ8B4mpykorLLJzjBZkUm69q1uCQ2y6vqcqZ+ZNY3rodEYJekq1yTNq09ptotzIrOgTo4RKfX7Q+FTjra28E4+kKnLDJsKDDwUkyxcEagyEun3VD8Lg0/ME81mrvZlno/v/s0exLPR/f8A39/Em6tLhQCgFAKAUBC8X4iWLRxSffIyIjfMvuiPKZ9Ko1E3CttczPqrHXU2ufJeLNnh/DBbW7TI+wkSfFR1UfUk1Omvs4KJOirsq1DuKt7SuJHbYtN268i1StRhJ7uyRCgdzm/hrHrdRKvCi9zB6R1U6uGMHhmfDPaHaqCEK7bPABKkJEmNScqoHjU4a6t4TzknV6RqlhPOfAlkcX2h17WASQFFCwFEb5VRCvSauWpq7zQtZS+v3Ja6uEttrWdEpSpR8gJNWyaimy+UlGLb6Ff4BtD2Crhz+tuVl1R/DJyDyiSPzVn0sfV43zluZdFB8Dslzlv+Cz1qNhp3+JIZSSrMogSUoSVqjxyp1jfXbSoTmorLITsUFl/k+MKxlm5EsuJXG42UPzJOo9RXkLYz9lnld0LFmLN+rCwUB4KAgOPkzYP9Ez8xWfVfxSMut/gkcGrhHzQoCx+zxUYgyYn34HXIutOk/lXnoa9C8Xrz0O0YGFfR2c4UFdk3mCpJCsokGeczXZrzwLPcfQVZ4I57jeqZYRWPW6oS+2JcZJUAN1IP9Yj1AkfiSmq7E/aXNeWim2L9tc19uq89Ste0lCbixRcNjtEJKXNyBlVAzQNZEx0zHwrPqvWq4luZdbidKmt1zIHhjiLDmrZIuGgXApZKA2VgSdCjOSB3YG8mNaopupjD1luZ6NRp41+ut/DJpcXcSWFyyUs2y0OCChzI2jzBymSCJ+VQvvqnHCW5XqdRRZHEY7/AnPZjiSbm2dsnpISDl/IrcA8ik6jzHhV2knxwdcjRoLO0rdUvKLjwzfKcbU26ZeYWWnD94j3Vx+JJB8ya11SbWHzWxupm2sPmtmTFWlwoBQCgFAVjHEdvf2rJ1S0FXCx1HdR/imslq47ox7t/wYrl2l8Id3rfgs1azaUfH/6PF4Li4ecDjZAyFKik5eQGSSJM6GJmsF3YK3jm9157jmX/AKdXdpZJ5XTp9j7f4owlXvBtXmwT/wCtevU6Z8/sevWaN8/t/ox2N9hD7rbbbSSsqGSG1pAI16DlNeQnppySit/A8hZo7JKMVv02JnjtxQs3Ep95woaH99QSflNX6pvs2l12+Zp1jfYtLrt8yZtm0tISgbISEgc4SI2HlVyxFYNEUorHcVe99oNshwtjOSAe8oKQkKEwlcjONRBOUxPnGWWtrT4TFP0jVGXD/r/f0KPxHj6biHA12NyFJHbNvEpy6xEbftr5VhuuU98Yl3pnN1GoVnrYxLvTMFvxUSf+YbDi0g5X0HsnRGxzgd8dFDWox1P+Sy+/kyEdY37ay+9bM3GOP71IzHvAbEpEH82mvLYp3qxa23mWr0hclllq4f8AaOy7Cbgdgv70yg+u6fXTrWqrXQltLb7G2j0lCe09n9C7NOBQBSQQdiDIrannkdFNPdERxkmbG5/+JZ+An9qq1H8UvAp1S/Zl4HAa+fPljyvT0n+AnMuIW5/GR8UqH71o0rxdE1aJ4vid5SkAAAQBoAK7p9Ke0ANAVLhVkKbu7F2CGnVpj/tPStP6qrLSsqVb6P6Mx6dZU6pdH9GVbDcKwv6X9DU1dF0LUjMtScpKQTuhQOoGmnMVmhXRx9m08mOFWm7Tsmnn3ljbscIaf+jdm0HpCcq0LVqoAiFKBGxHOtCjp1LgxualHSxn2eFkk77GLGwWEOZGVKTmGVowRJG6E9NqslZXU8Pb4F07aaXh7fA13vqcRadRq1dt9msjbtEDM2o+aZTXj9W1NcpeURfqXKS5S+65ForQahQCgFAKArmFJKsRu1KGiW2UIP4TmJ/xA/CsteXfNv3GOrL1E2+iSXnxLEa1Gwh7jhe0WtS1sIUpRJUTJkn1qh6epvLiZ5aWmTy47mB3h/D0e8zbp/NlH6moumhc0iD0+mjziin2S2hi6E26UFtK9ChLeUAtbApTPvZtSrpGlY4uP6lKC2+Hd56nPg4frEoLb3Y7vPUu3Flp2jAMx2TjbvmEKBI+E/Ct98cx8Hn5HT1MOKGe5p/I1eIuDWbtRclTTp/tEc40GZOx+R61C7SwseeTK79FC18XJ96OccQcE3bBK4LyPvolR/vJPeHzHWuZdpLYb8zj6jQ3V780VsADQpM8tY5HlEnWD6day8uZj5c0fCBrXiPFzM+aQQVkARA3ETtykiZ28annPUszlYye3Nw4pKUKMJRolIgAE7nzPMmvZSk1h9BOcmknyRJYTxHcWSoadSpPNJlST8Y+VWV32VP1WXVamyl+q8/Ytd57QG7m0eacSWnVNqAjvJUY2B3E9RHWtktbGytxaw8G+XpCNlUoyWHj4HNa5hxzw16eklw07ku7dXg83/mAqyh4si/eXad4ti/efoavoT6kUAoCr2pyYu8kf2lq24fNCygfI1mTxe13oyReNS13rP1KHxiv6JjAe5ZmndN4gBUeeVXxrDe+z1HF4M5uqfZarj8GanF2PMvXrd1b5u72ZIIynM2onbnIy8+RqN90ZWKcSOpvhO1WQ930LJxitnEkNv2rrR7Aq7QOyjunKTopPeiCTHidzArTfw3JSg+Xea9Tw6hKdb5d5ZLO4F3h6FtqLOUSktknL2ZIA1glJA2MaKrRF9pVlbGqMu0pUlt4e4sNo6VJCikpJGqTEg8wSCQfTSr4vKyaIvKyZq9JCgFAKAjbVMXT/VDP6u1VH+R/D+ymP8kvBf2SRq0uKU/wlcrUsm6yhSlH+0cISo+6kKISBEcp61helsefW+7ObLR2yb9fn4si7zgSzt057q6WB491M/lTCiT5TVMtFVBZnIon6PorXFZPz9TTwa/tRdNpsrZwgKQFLOdaiAdVZQYSOZUT0y1CqdfaJVx7u/z55FdNlPapUxfTv8/H6HUX2gtKknZQIPkRFdZrKwdxrKwzDhqyWk5veAyq/MnQ/MGow9lZI1t8KybUVMmQWN8LW9zqpORzX6xuEq8NTz9aos08LOfPvRmu0tdu7WH3rmc8xT2dPtK7ikra178KlIGveQkFX8IV6VzbNDOL2exyLfRtkXs8rz0/GSnuJEkCd+e9Ymc9pZwfMUB4o7aefXegPmgPKA8r09MluohaSkEkKBEbyDpFI5T2PYNqSaP0i2vMARsQD8a+lW59anlH1Q9FAVNC5xtXSyg/+UH96y//ACf/AF/sxZ/7v/1/srftNfbReNKet+1bLQBJLiJ7y9ErSYkbxr71Z9Y4qxcUcrBl18oxtTlHKwbGBYJhV6gpZLiFGCporIVInkqZGp1BI1qVVensWI/InTTpbliPyySTvs2tzs6+O9m95Bg+IlP+oFWPRw72XPQVvqyy4JhKLZvs0SZUVEncqMSTyk9IFaa61BYRqqrVawiQqZYe0AoBQCgNLLFxP3mv8iv/AN1X/wCfw8/cqxizxX2f+zdqwtKDxjxfcNOOMW7eXJlzOnve+ARlG069djppXN1OqsjJwguXXxOTrNbbCThWuXXxK9hVgm4JcfD1y9oVBSwhtIOb33QVeHu6b7cqz11qfrSzJ/T57/IyVVKz1p5k/Hb57/I+eGL2+tA4li1cWFkGVNOkCJEiAN5G/gK8ondVlRjnPuZ5pp6ilNQg3n3M6thb61stqcSULKQVJIiFRqIPWuxW24pvmd+qTlBOSwzIlZCyk7ESk/Ij00Pr0r3O+D3OJYM9SJHkUB7QEDjPCts+lX1aUKVqVoABOuY5vEE6mqLNNXNPYzW6Sqae2PA5fxDwZcW0qCS40PtpB0H4k7jz1HWuVdpZ1780cS/RWVb80VlQrKYzwigFDw2WLJS0qUBCUzKiQBMTEndR5Aampxg2slkYOSz0Rms0hXdBDc651TPu6p0M5ZBjKCTI6CpR32WxOG+y2953ThxZNqzJkhtKT5pGUz4GQZHI6V3an6iPpaH+3HPcbyn0hQQVJCiCQmRJAiSBuQJHxqeVnBZxLODJXp6U3hNQfvr65GqQpLCD0QBm9NEn1rJR61s5/Aw6b17rLPgSmI47YqK2H3WZBhaHNp/vCPhVkrat4yaLp3UtuE2viU+94XZzF3C7xpCyCMnapOh3CFglSfX4iskqI54qZb+JglpoZ4tPNJ+JnwbjS5Ze7G/bCUhJOfUEBCZJEZg5ty+NSr1M4y4bF5/snVrLIz4bV5+uS84Ti7NyjOw4laecbg+CknUHzrbCyM1mLOhXbCxZi8mhwjiCnkPFZlSLh1B8knSByEQI6TzqFE3JPPeyvTzc089G0TtXGgUAoBQGu8330K8Mw9FD+aU1FrdMg1umbFSJmvcltALi8iYGq1ZRA6qNRlwr1mQlwx9aRT8Z9ojDcpt0l5W06pRPnur0EHxrDbr4R2huznXelK47VrL+hD/QcUvpW659Ha37xLQj8g73qr41Twam7eTwvkZ+z1mo9aT4V8vp+TY9mmMPF9y2W4XUBKlJVJVBSoDuk65TPyHjUtDbJzcG8kvRt83Y65PKLtjWdTagyU9siFpTprEwCOUwRW+3Lj6vNHUu4nF8HNbmbCr8PthY0ncc0nmCORqVc1OOSVVisjxI26mWCgBFAeLGhnbnz+VeHjKLxVwOwWMzADKkJmTIBAH2p2PX41hv0cHDMdjm6nQVuGYbNHNcWwl62XlebUg8idj5HY1yrK51vEkcW2mdTxJGhUCokWysoCcxKQooQAZGYmTl018xrqKuXFjHwNC4sYztyLNhnAdxcJBUewSmAnOFZjOqlZZlOuw8tt61Q0c5rfY216Cyxb7YOl8O4SLRhDAWVhE6kAbkk6DlJNdOmvs4KKOvRUqoKCfI2XrBtTqHVJ+sbCgkydAqJ02O3OpOCclLqibhFyUuqIvjTFzbWyijV1z6toDcrVpp5b/CqtRZwQ25vZFOqt7Ovbm9l4nvDuHIsLNKVqSnKCtxRIAzHeT00A8hSmCprw/ie0VxoqSfxOb4pZYfcXDi/wCkClTi1K1YcyiTtm00G0nwrnThTObfHz9xybIaeybfac/cb7HsxDjedq7bcmMqgnukc5IUelTWgysqRZH0apRzGeTE57L7kABLrBgkyVODw2GUxR6Czo0eP0bZjZr6lq4C4Xds230vlMuEaoUrYBQ3gEHU1q01Eq01LqbdHppVRkpde4+/Z23CLo/eunT+nP8A1vXulW0vFnuiWFP/APTLdWo2igFAKAw3iiEEjdPejxjWPXaoy2WSM20soyoUCARqDtUiSInibA0XjPZrOWFBQUBJBG/yJHrVN9Ktjwsz6nTxvhwyKMcdsLDSza7d0adqraeiiJ/hAHWud29FG1ay+85X6nTabalcT7/P9GNeH4hiAK7lfYMDU5+4kDxCNz5q+NeOGov3m8R+X0IuvValcVj4Y+/b6fk2sHx6xsJbtkO3LitFLSkd6OSZ1joB6mp1XU0erBNstp1Gn0/qVpyfeY+D3E3GJuPNJcSmMxzuSQCmFAjUqlURrAA8o80zVmoco/c80bVuqc4p49789S64ky40sPMJzDZ1sfaHJQ/ENfj8d804vij8Tp2RlB8cPiiRs7tLqcyT5g6EHwI5GrYyUllF0ZqSyjYqRIUAoD5WNDGhowRgw0PW/Y3ZQ+rZZCcuu4IEykwRqKq7Pihwz3Key44cFm5UWvZe32pKnllqe6kABUeClHT4Csa9Hx4st7HPXoqHHlvYuWF4Hb24+paQkxGaBmPmrc1thVCHso6NdFdfsokasLRQGtf3yGUKcdUEoSJJP+t+lRnNRWWQnOMI8UuRVsAt131x9OeSUtIlNq2fDm4R4nl/9A1lqTtn2suXT8mOmLun20uS9lf2RPtiu1hLDQJCFFaldSnKB8Mx+Iqn0hJpRiZ/Ss2lGPRkNwtwD9Ltg+XshUVBICc3umO9qOY2qmjR9pDiyUabQdrXx8WDWvbW/wAKdLuYkKOrgJUhZn7YPPzg7wa8lG7Ty4v+CM46jSy4u/r0+J0bg/ixu+QRGR5IlaOn3knmn9PhPR0+ojavedXS6qN695OYhdpZaW6r3UJUo+SQTV0pKMW30NM5KEXJ9CuezJuLFKzu444s+qo/as+j/iz3mXQfwp9+WWutRsFAKAUB4RQEfhlyjM4wndkpTGvukAp330gTVVcllwXQpqlHLgv/AB8okatLiGs+HbW3Ut5LaQolSypWuWZJyz7o8qojp64NySM0NNTW3NLfmUjEzd4s9lbSpu1BEFQKUxyWqdVE8gNpHjNc+ztdVLEdo+dzlW9vrJ4jtDzv7yfVZWWFMKUoBa1JKe9BU54pA5J8eXjNaeCnSwy+f3NnZ0aOvL5v5shPZVhqy67ckZUZShPgSVAmOgygevSs/o+t8Ts6Gb0VU3OVuMLl58DpldY7ZC4lhKu84wSHdwM0A+KZgxPUETuCKonW/ajzM9lT3lDma+G8UNk9ncHsXhulYKPXXSOoJHXlUYamPKez9+xCvVxzwz2fv28/YsKVSJG1aTWe0ANAeAUB7QCgFAQuP8SsWghxUuH3W095ZnbTl5mqbb4V8+fcZ7tTXV7T37upBNYLcX7ocvTktxCkW4kE+HaDcdZ1PgKoVU7ZcVns935MyosvlxW7R6L8kvxFxXb2ICV95cd1tESBynkkefpVt2ohVs+Zffq66Nnz7kVrEMUtsZa7FEtXKZU0HI7xA1AUNCCOW+kxpWaVleqjwrZ9DHO2rWR4FtLpkruBcTO4a8ppTa+zlOdpZ7wVAClJMRrvGxEa86z16iVEuFrbuMtOqlppuDW3cdHt+JbK6ZVLreQiFpdIRE8lBX7TtXRV9Vkee3vOtHU02w5rHvOdcNWot7wOhakJDuRtOy1hakpSFIOveQsK8hmMd3Nz6Y8FnF0zt58/nl6eHZ28WcLOF58Pz3ZvntKxDsbBwA95yGx/e1V/hCq3ayfDU/fsdLX2cFL9+xIcOWq2W0MFIDbbLYCpHeWc2ePADTzzdKsqi4pR6JFtMXBKGNkl8+pM1cXigFAKAUBV+JQu3fau25yyGnxyKFHuqI6E79RWS/Nc1avB+Bh1OarI3R5cn4dH8CzNqkAjmJrUtzanlZNfE7XtWXGwYzoUmfCQRNRsjxRce8jZDjg496OY4evFbdxbSUr7xJKlIK0z95KgDJjz2AjQVyYPVVycUvpk4Vb1tUnBL6ZXiT2FcJKdV2t3K1zqpwhRI5BDfupT+aT+FNaa9K5Pis3fv/HnwNlWic3x27v3/jkvOyLw2gJAA0A0Fb0sHTSxsfVenooDTxLDGrhOV5tKxykbdQdweoqE64zWJLJXZVCxYmslbVwxcWxmwuSE/wDSelSfQ8vh61l/T2V71S+DMf6SyreiXwe6PpviS7a0urFw/jY+sB65eXqa9Wotj7cPluerVXQ2srfw3M6OPbKYWtbauaVtuAjzgGvf1tXJvHwJL0hRybx4pm0njCyO1w36kj9RVn6qr/IsWso/yRn/AOJbTSLhkk8krSo/BMmpdvX/AJIl+pq/yXzNd/iQGQww86qYEpLST1CnIkeQNQd/+Kb+n3IPU/4Rb+n3NE2+I3Oi1os2/Bs53CPzbDzEGoYvs5+qvmyvh1NvN8K927JLBeGLe2OZCczh3dWcyyTuZO3pFWV6eFe659/Uup0tdW6W/e+Zo8Z4y/bNKW0ySkFILsgwFDUhO+h0k6a1DUWzrjlIr1d9lUW4x+JzXBsD+mXQSt+EuSrOrVSjzSJ+35+B8IrmV09rZu+ZxqqO2t3ls+vnqfXGfDv9HvN9m4SlQzIJgLSUkbx1gg/ypqaOwkuFnur036ea4X+TolvhjOK2TLlwj6wo99OigQSDB8JBMGRrXSUI6itOS3OvGuGqpjKa3IO19m4aU5n+vQU9wZi2QddVDYnkDManSqI6FRbzv9DNH0aot53XTobnDfBzwuEv3ahDc9k2FFcHkVKgSR47kgHlFWVaaXHxz6ckWUaSfaKdj5ckY+LLT+kb9u0CiltlBW6oawVRAjaYyx+Y15fHtrVX0XM81MP1F6qzst2X1lsJSEjYAAeQ0rclhYOklhYPuvT0UAoBQCgMdywlxKkKEpUCCOhryUVJYZGUVJNMi8MWWVC3cM/9JR5j7vmP9RpVNb4HwP4FNTcH2cvgS81eaD2gFAKA8UoASdBzNAaVjjDDyilp5txQ1ISoEx4+XWq4Wwm8ReSqF9c3iMkzeqwtFAKA0bu2YUZcS0SdJUESeknXl8qrlGD5pFU4Vv2kjxvCWE7NIHpRVwXJBUwXJGYONt5UyhGbRIkCfLxqWYxJZjHbkbFSJmljF+lhpS1GIBgkSAYJGbwBOmpGpA51XZNQjlldtihFtnGLrGL69JGZ5z8DSVQB1SgfrXElbda+r8D5uV+ovfV+H+je4Q4nXbudjcErYWci0rk5J0nvbDxHnVmm1DhLgnyZdpNXKuXBZ7L236GTirAlYe6Ft5jbrVKTJlChqBPJQiQeYHSpX0uiWV7LJamh6aeY+y/p56HotHbhwPAi8uFpKkJJTlbQmIKhIBVr/VjTWTvFe8MpviXrP7ee494J2S4168ny7kvPT5mLDuKbyzcCXlKIO7awDEqIJI94HRRgETpUYai2qWJEa9XdTJKb+DOi8O8X2933Qezc3yKKZM7ZSDBPTceFdKnUws2XM69Gsrt2Wz7jY4nxJNuypxyQlGVSYIGdYJKUeMSBPQ+dSumoRyyWosVcHJ9Pv3GlwJha22VPPav3Cu0XO4BnKn4GY5THKoaatxjxS5vcr0dTjHjl7Ut2WetJsFAKAUAoBQCgI/GsP7ZuAcq0nMg7ajxI1j9NDuBVdsONFV1fHHC5kTYXZedQ282orRqqSBlU3qlYT4nMUqg806FKkmqIT45KMluv66/n8MzwnxzUZrdf1yf9P4dGizVrNooDDdJWR9WoJM7kTp5SKjJPoRkpNeqyK4wsXX7N1tn3yBpMZgCCRPUA1TqYSnU4x5mfWVzsplGHMofAXDdym7Q642tpDeaSoFMykiADvv5aVzdHp7FapNYSOT6P0lsblKSwkdXrtH0AoCE4p4iRZN5lArWZyoHOIEqPJMka9az6i9UxyzNqtTGiOXuzjOLYq7cOdq6qVfZgQBr9kedcKy2c5cUj5m2+ds+KTO244z29o6nbOyqN9CUyNutfQWrjra70fUXR7SmS70cWtmy6+22wTMhCC4eeusahInYaxpua4MVxTSh9T5qK47FGt+5ZLZfu3Nkllm7UFsd0KSFe8lIjKFQDoTmI8AkSda3SdlKUbN0dGbtoUYWvMSfubs4jh1x2JIKVLSADqoIMpB8cyMvqa0Sl29EuHzg1yn+p08uD3/T8oo3AGPptLg9oYacTCzBMESUmBr4j+9XP0d6qnvyZytBqVTZ63JmhxdiLdxduOtAhCo30kgAFUcpiq9TZGdjlEq1dsbLXKHI6/hdoLmwaRcJzBbKMwO/ujXodjPjXahFTpSn1R9DXBWURU+qRzDEbB7CrgEKlOaWzzUBzjYETBHPyrlzhLTT9xxbK56Sznt0L7aKtMXYlaQXEiFRotBPgd4O/MfCt8ey1Ud+Z1IunWQ3W/wBUR2A4Fb2D6yoLdUhlTxcKdG0TCUpAmXCAvXwSYiTVdVMKZvq0s+CKqNPXp5tvdpZz3L8mPDn1YvcpWtGW0tzmyzOdw7BXLQbjlt9qkJPUzy16q+55XJ6uxNrEY/VnQq6B1RQCgFAKAUAoBQCgNO+sEuQfdWNUrG4P7jUiOpqEoKW/UrnWpb9SJvOJhakJukqSNu0SMw6abwddR4VTPUKvawzz1Sp2t+ZOWlyh1CVtqCkqEgjYir4yUllGqMlJcUXsZqkSFAKAUAoDkPF1wu+vMltnX/ZhI0ByGSfCJJMmuJqZO63EN+nyPndZKWou4a9+nyPONsOTbKt20DvBlKc07mVSY5azr+LpXuqrVbilzxg91tSqcIx54xk6ZgD3aWrKjrLaQeukGurU+KtP3HbofFVF+45R2QslT3syVgzoCrs16z4JJGgT6nkOQkqXnzszgpKh57v6fn+zJxbxOLvKMhSEg6GDOYabaCN/3r3U6lWHur1atwseWW72TW6k2q1EQFukp6gBIJ+II9K2ejotVtvvOh6Ki1U2+rKNx1hH0a7WAIQv6xHkrceipHlFc/V1dnY+57nK11PZXPue5ZeA+ELZ9pFw4pTpkgtmAlKknZQGquR3gg7Vq0mlrnFTe5u0OiqsgrJb+46WBXVO0RnEWCt3jJacHVKuaVciP5cxVV1UbY8LKb6I3Q4ZEZwnwu1YIKlKCnVCFuHQAad1M7CY8z6AVafTRpWepTpdJHTrPXvKzjWIPYncqtbZR7AEBSwCE5ftFf3pVsNPd6k1ltnO+brhyMV1k9TY6q3t58o6BhGGt2zSWmxCUj1J5k9Sa6NcFCKijq1Vxriox5I3amWCgFAKAUAoBQCgFAeUBHY9gzd20W3B1SrmlXiP9a1VdTG2PDIp1FEbocMis2WJnDSGH0K7MnRwapg6kpO/LVG43B1is0bOwfBJbefODHC16Z8E1t3+fsXCzvW3k5mlpWnxSQf0rZGcZLMXk3wnGazF5RnqRMUB7QENxViibdhRKoUvuJjck75eUgSZOmlU32KEPEz6m1Vw3fPY5YnGOxdQu2lKEHup97OqIUpZMFUkmJ25AVx1dwSThy+5wVeq5J18l9X1z3m28pd12TtxCEoBygSJSVSComYEmBzVskcxY828Mp7efPj0LW3fwzs2x589/Q6DwTepdtEFAACSpECQNDpoSTtG5J6mujpZqdSwdbRWKdKa8Dm3HDeW7uAdDKVeYITp8a5eqWLJo4utWLZr4/YuPD3BVo4ww64FuFSEqMrMSQJHdjSeVbqdJXKEW9zpafQ0yrjKW+3eXRhlKEhKEhKUiAAIAA5ACtySSwjpJKKwise0LADdMBSMocaJIKiEjKfelR0A0B9KyayjtIZXNGHX6btq8rmvLK17Ncabbd+jAEByTnKplwDYJHdAgHXcwPKsuhtjGXZrr9zH6OvjGfZLr9zp9dY7ZoY1iaLZlbqyO6CQCQMxjRI6k1XZYq4uTKrrY1Qcn0KBhzV7ik9osot1HMsgQOiG/EbE9d658FdqNm8RfnBy61fqtpPEXz/COhYThTds2G2kwOZ3JPio8zXRhXGCxE6tdUa48MTcqZYe0AoBQCgFAKAUAoBQCgFAaeL2CX2VtKjvAgHwPI1CyCnFxZXbWrIOL6lDwzg++tjnZdbCkyMoUqFgnYyI+POudXpLq94vl9Tk1aHUVYcJLK+pOWXGGVZau2lsrH2oOU9f9prRHVetwzWDXDW4lwWRaf0LNbXKHBmQpKh4gg/pWqMlJZRtjJSWYszVIkc/4/w26ffb7NkqabGikkEkq37syNgNq5urrsnYsLZHJ11V1lkeGOyN7hbhNj6Mnt2wpZzAnvpImUkbg+Ph5CrKNLDs0pLcs0uir7FKa3+RGcXcM29shtbfdGciFrUQJG6ROYr0EDbmdBVWo08K0mu/r55lOr0tdSi49/V+d+42/ZYSGXUKBHfChIjRQ5fD51P0flQaZZ6Lyq3F95De0+yKX+0/6jYHqlQqjXwxLi71/Zl9J14nxd6/suXAdwFWTQ1lAyGfHf8AQit2klmpLuOnoZZoiu4sNaTWfDrYUClQkEEEeIO9eNZ2PGk1hkVa2NpYp7iW2QdMxIk+a1an1NVRhVSttiiFdNC2SRD4pxapwlrDk9u7sVgdxEzrJ0P6ee1UWaly9Wnd/Qz26xy9WhcT+iIq24MunbpDl6tLjQ7xBWT/AHQmABsJjTTnVS0lkrFKx5RQtDbO5SteV52OgtNpQkJSAlI0AAAA8gK6KSSwjrJJLCPua9PT2gFAeGgPaAUAoBQCgFAKAUAoBQCgNe9sW3k5XUJWPxAGOo8D1FRlCMliSyQnCM1iSyVe74IyQqzfcYUDIBJUnyncD41jlo8fxSwYJ+j8fwycfqfC8TxK2B7VhFwkDRTe523A+Pu0dmorzmOV7vP9B26qrPFHiXu8/wBEZc8WMvlPb/SLJ5J0UiSCPBQIEieRH71U9VCbXHmLKXrYWNceYNefOxZ2uL7Q/wBr4CVJUn9QPlWtamrvNy1lPebN9eWjjcuqYcQNdShYHWNdfKpSlVJethonOVM4+thr5mrg99aFxSWVArKROsSASdifEnlzqMJ1OWI8yFdlLniHMm1ISSJCT8DV+zNOEz5uLttsStaED8Sgn9a8lJR5s8lOMfaeCMuOJmE+4VPKOyWklZPqNPiaqlqILlv4blEtXWuW/huaOK3d+6j/AJZnsZG6yjNPLTUDzqFkrpL1FgrtnfOP7ax48yLw7gNSxN68twlUlAJKf4jrJ8RG9U16JtfuvJnq9HuS/eln3FzsLBthAQ0hKEjkkR6nxPU1uhCMFiKwdKFcYLEVhGzUiZ5QCKA9oBQCgFAKAUB4aA9oBQCgFAKAUAoBQCgFAYn7dKxC0pUPBQB/WvHFPmRlFS5ogbzgizcUVdnlJ5IOUeiYgelZp6OqTzgyT9H0SecEZc+zi3PuFSfGcyvhCh8wapfo+voUS9FVdDQHsxAcSe3zNyCoFEKI8AQeeutV/wDTVxe1sVf9ISknxbeBYWOCrZOyVR+d35d/StUdJWv+X+TbHQ1R5L6v8ki1gFskz2LZUPtKSFH4qk1aqK088JctPUnnhWSRSkDQaVaXH1QCgFAKAUAoBQCgFAKAUAoBQCgFAKAUAoBQCgFAKAUAoBQCgFAKAUAoBQCgFAKAUAoBQCgFAKA8mgPGzpQH1QCgFAKAUAoBQCgFAKAUAoBQCgFAKAUAoBQCgFAKAUAoBQCgFAKA8oD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data:image/jpeg;base64,/9j/4AAQSkZJRgABAQAAAQABAAD/2wCEAAkGBxQSEhUUEhQUFRUXFxgYGBgYGBUYHhwaGhwXHBwdGBgZHyggHx4pHhoYITEhJSorLi4uFx8zODMsNygtLisBCgoKDg0OGxAQGzcmICQyNDAyNC8sLCwvNC0vLCwsLCw0LDQsLCwvNCwsLCwsLCw0LCwsLCwsLCwsLCwsLCwsLP/AABEIANMA7wMBEQACEQEDEQH/xAAcAAEAAgMBAQEAAAAAAAAAAAAABQYDBAcBAgj/xABEEAABAwIEAwUECAIIBgMAAAABAgMRAAQFEiExBkFhEyJRcYEHMpGhFCNCUmJyscGS0RUzQ4KisvDxFiRTY5PCc+Hi/8QAGgEBAAMBAQEAAAAAAAAAAAAAAAIDBAUBBv/EADgRAAICAQIDBAkEAgEEAwAAAAABAgMRBCESMUETUXHwBSIyYYGRobHRFCMzwVLh8RUkQoJEYnL/2gAMAwEAAhEDEQA/AO40AoBQCgFAKAUAoBQCgFAKAUAoBQCgFAKAUAoBQCgFAKAUAoBQCgFAKAUAoBQCgFAKAUAoBQCgFAKAUAoBQCgFAKAUB5NAe0AoBQCgFAKAUAoBQCgFAKAUAoBQCgFAKAUB5NAfD9wlAlakpHiogD4mvG0uZ45JbsruI8asNqyNpduFRMMpzjyzbf71RLUwTwt/AzT1cIvEcvw3ItrjO6UsIOHvJzzl7wCtNdQtIAHU1WtRY3jgZStXY3js2Sn9MX593D4/M+0P0qztLf8AD6l3a3f4fVGF3FMTyqy2TQVpl+uSoRzkSJ6RXjndj2fqeOzUY2gvmbCOIbhIHa4fcA8+zU04PSFA/KpK2fWD+hJXTS9aD+GGBxrbJID3bME6DtmnEbdYI+dP1EFz28UP1Va9rK8UyRtMQbeTNs8yskgmFZxGk6Aykx8+VTUlL2WWxmpL1GiSmrCwgMJdU7e3S5cyNhDSQScpVqpRSmYnbXeqYNuyT7tjPBuVsn0WxYKuNAoBQCgFAKAUAoBQCgFAKAUAoBQCgFAeExqaArWIcTNOEs2/a3DnMMaAfme2SOoM6VnlfFvhju/d+TLPUQk+GGW/d+TVxThm4vFpceuCwEiA2yVGNzJUSJV+KOQ0qE6Z2PMpY8CuzT2WyUpSx7kZf+HrFhQU+ouunYvuKcWrnojnzOgqXY1Rfrbv37kv09MHmW797yzYxHiC3tGG3m0BTTiggKaCAkaGM20DQjprXsrYVxUktn3E5311QUktn3Grh/GJXcot3rdTXajM0vMFBQgkHYbwflUY6jM1CSxnkQhqs2KEo4zyNR7H7y4uX2rINAMb9qk95QJBAM6yRvpHrUXbZObjDp3kHdbOyUa8bd5sMcWqcsXniOxeZgOJKSoAkiCEmDChMeHpUle3W5cmiUdS5VOXJrmT/D9/9Itmnj9tINX1y4oKRppnxwUu82Ly7abBLikJASV94jZO5g+E/OvZSiuZKUor2ik4bitjfrdU5bNoS2gudoSAsJBiSUAKTzOivDxrJCyu1ttfEw12VXNtx5depo4zxL9GDJsLoupczSh5faJSBG5X9YkydirltUbLuDHZyznv85IW6js8OqWc9/nJL8C3KmLUKeQ4oOrW4XgCsKzGAVpHfToByjqKs07cYb9epdpW41+sue+S5W76VpCkKCknYpIIPkRWpNPdGxNNZRkr09FAKAUAoBQCgFAKAUAoBQCgFAeTQEVjGOoYIbAU68r3GUaqPU8kp/EaqstUdub7imy+MHjm+5EcnCLi5VN8pPZEf1DZhA12cV7yz5QBBqvs5zf7nLuRV2Vlj/de3cuXx7yXdcZtWphDbY391I8yTH8zVrca49yLm4VR7kVW941IcQ8ypDtrEOJAKVtkkd5YMqjRUEAAkxvBrNLU7qUd4mOWs3U47x696Md/wrbXFuu4siVLcOeSpZSoTJQUSNuSTzABryVEJxc6+onpq7IOdXN+PywbeD3reJ2LjBypcSnIoFIEKHuLCNgJEx0IqdclfW49SdU46mlw6+dyncO2T/ZrfYLv0q1V2ZSv6xPZ7FKBlJBEKBSkzB03islUZYco+1H7GGiE+FzjnijtvvsWFFpdt3Av7Zie2TD1uqG1BXMgmJBIzAnXU+mjhsUu0gufNGpQtjPtoR581yPLPhe5NtfqWiHrqMrZWlREKKtVbc4A5ACkaJ8E2+bEdPZ2djfOXQm+B2rtplDL7CG0NgpCu0ClK1nRKQQBrzPLardOrFFRksY95fpVbGCjNYx7yhe1W9Lt72aZIabSmB4qhR/VI9Kxa2TlZhdDnekJuVvCuhFYZcpZaft4Up14tI+rEnKkqUpOuxOiSI8dKrhJRTh1ZVXJQjKHV45GDB8KQ4sLfcDLGY5jKSoRHdCTGuvgfLlUa603mTwiNVSk8yeEd6w+2S20hCJypSlIneAI1612opJJI+hhFRikj6btkJUpSUgFXvEaSfExueu9epJbnqik8ozV6eigFAKAUAoBQCgFAKAUAoBQHw9OU5YzRpMxPWK8fuPHnGxUrq6V26mbM9pdKA7d9WqWU+AGwO8NjzMmTWWUnxcMN5dX3ee4xSm+Nwr3l1fd56L5k3geBt2wMStxerjqzK1nqfDwA0q6upQ8e80VUxr5c3zfUr/GvEr7D7NsxkQp0A9q5qBmUUgDlpEkmdxWfUXyjNQj16sy6vUzhONcNs9WaWK4pe2qIxBpq5t191SmxEA/e2HoQPOozstrX7qyvcQstuqX7yUovu8+e8rmLWSEFD4K3rNwZUuJJDrUz3So+EkZVaEaaHWs9kUsS5xfXqjLbBRxPnB9eqLNwbw1dWjwU08hdo4AohQUkmRp3D7q9tZ8606eidctn6rNel01lUsxeYssqMGtbZ5y7gNrXOZRWUp1idJy6kT51o7OuEnPka+yqrk7OTNRXFzBlNsldwoTo0nSfMx8RNR/UQfsb+BD9VB7Q38DXGI4ov3LRpscu0cHzCZqKne+UcfEj2mplyil4sytnFuYw8f+c/vXv/ce76hfqv8A6/U9+kYqndmzc6IcdSf8Qr3N65pfUkpalc0vmzjuMYg45cuve6tS1E5TMSYACuggSPCuROcnNyOFbZJ2OXU+UZRnLQKSmFBa1QoQY7oBCQTrMztp19WN+E92WeHp38zPgTaX7lsPKUVOOASVHUyIkBJUZ25DqIr2pKU1xEqUp2LifNn6Erun0h5QHtAa1444mFNpCwPeTMEj8JOk9Dv4iottciMm1uhY3yHQSgzBhQIIUlXgpJ1B6GkZJ8hGalyNmpEhQCgFAKAUAoBQCgFAV7H8QcW4LS1MOqEuODZls8/znkPWs9s232cOfV9yMt1kpS7Kvn1fcvz3EnhGFt2zYbaTAGpJ1KjzUo8yatrrjBYRdVVGuPDErvHuIuMlo/STbtE/YRnWtU6zOgSBr1kiKz6qbhh8WEZdZZKGHxYXuWWb+KYLb4jbpBX2kCUPJKcwPM6CNeaY+ECpzqhdDd595ZZTXqILLz3MryLS+Sy5asrYukCW1lxwFSRtlywCk/mK+UVQo2qLhFqXnz3mZQvUXXFqS5bvz/ZO8H4B9Ctyh1SSSsuETKUaDQE7xl3NX6ensoYZp0tHY14fifN3jNw+ctghJSZm4X7g/KN1ee3Q15K2ctq18eh5K6ye1K+L5GW04WQoTdrVdOHUleiR0QgaBPTnXsaE/beWex0ye9j4n7/wTtvbobSEoSlKRsEgAfAVeklsjSopLCMtenooDWxK47Npxf3EKV/CCf2qM3iLZGcuGLfcfnNC0hEZVZ597NoB0SBM9ZiOVfP5WPefLJrHvPq5fCt8yiB7yj5aRsANYA8fSvZSyeykmS3Arc31vt/WA69AVaD03q3TL91F+jWbondyyc4VmMBJGXSCSQZPUR8zXbxvk+ixvnJkVtpXp6VDhRrFEXK03ikrZgwvue9yyBMEDoRWWlXKbU+Ri061Cm1Zui41qNpFYphyirtmCEvpEa+64kfYc6eCt0k6aSDXKLzxR5lU4PPFHn9/c/OxnwjE03CCoApUk5VoV7yFjdKh++xBBFewmpIlCamsm9UyYoBQCgFAKAUAoCI4mxn6K1mSM7qyENI+8s7eg3NU3W9nHPXoUai7so5XN7LxHDeEG3a76s7zhzvL+8s/+o2A/nXtNfBHfm+Y09XZx33b3fibaMUaLxYDie1SASidYOvrp+o8akrIuXDncmrYOfBncyX9i28gtupC0HcH9uYPUV7KCksSPZwjNcMllFOd9nSUEm1un2J3AJI/wlJ+JNY3okvYk0YH6OS/jm4+fgS3DfDLVglxedS1qEuOLgaCSfIczJNXU0RpTefiaNPpoUJvOX1bNBrPibmY5kWKD3U6g3ChzV/2x4c/8taze9/Z+/8AoqWdTLL2gvr/AKLg2gJACQABsBoB5VsSwbksbI+qHooBQCgIXjRzLY3J/wC0sfxCP3qnUPFcvAo1TxTLwPz/AFwD5g8igJ3gu47K7bcCFuFGdQSgSo9xWgHrWjTSxYng06SXDapYzg70hWZIMESAYI1EjmPGu5zR9JzRHM4mpDiWbgBKlf1biZyOeIE6pX+EkyNidYgptPhkVKxqXDP4dz89xK1YXCgFARGJ2BSv6SwPrQAFomA6gfZPLONSlXI6bE1VKOHxR5/cpnBp8cef389CQs7pLqErQZSoSOXoRyIOhHIirIyTWUWRkpLKM9ekhQCgFAKAUAoCoYQn6bfOXKtWbclpgcir7a/5HqPCsdf7trm+S2X9swVfvXOx8o7L+2We/uC22tYSpZSCQlIkqPID1rVJ8KbNs5cMW0snKcYwy7uV9qmwcZeJBK0LIk+JSrY9QRXJsrssfEoYficO6q618arxLvyTVlxHiVslKbq0U6Pv6gx+JSAoaeMTV8b761iccmiGp1NaSshn3/8AGS38P44m7QpaErSEqyyoQCQATl5wJjUCtlVqsWUdCi9XLKRFcQO/S7hNigns0gOXJH3dMrc+KjBPT1qq19pPsly5v8FFz7WzsVy5y/HxLO02EgJSAAAAANAANgK0pY5GxJJYR916eigFAKAUBXPaET/R78eA/wAwms+r/iZl1v8ABI4TFcI+bFATPBlwpF9blKQolwJgmNFaHWRrB/3q/TNqxYNGkk1dHB+gK7x9MamJ2CH21NubK5jQgjUKSeSgYIPSozipLDITgpx4WaWA3Tnet7ggvNgHONA62dEuAcjpChyI8CKhXJ+zLmvr7yFMpexPmvqu/wDJvYhftsIzuqCU7SeZ8B4mpykorLLJzjBZkUm69q1uCQ2y6vqcqZ+ZNY3rodEYJekq1yTNq09ptotzIrOgTo4RKfX7Q+FTjra28E4+kKnLDJsKDDwUkyxcEagyEun3VD8Lg0/ME81mrvZlno/v/s0exLPR/f8A39/Em6tLhQCgFAKAUBC8X4iWLRxSffIyIjfMvuiPKZ9Ko1E3CttczPqrHXU2ufJeLNnh/DBbW7TI+wkSfFR1UfUk1Omvs4KJOirsq1DuKt7SuJHbYtN268i1StRhJ7uyRCgdzm/hrHrdRKvCi9zB6R1U6uGMHhmfDPaHaqCEK7bPABKkJEmNScqoHjU4a6t4TzknV6RqlhPOfAlkcX2h17WASQFFCwFEb5VRCvSauWpq7zQtZS+v3Ja6uEttrWdEpSpR8gJNWyaimy+UlGLb6Ff4BtD2Crhz+tuVl1R/DJyDyiSPzVn0sfV43zluZdFB8Dslzlv+Cz1qNhp3+JIZSSrMogSUoSVqjxyp1jfXbSoTmorLITsUFl/k+MKxlm5EsuJXG42UPzJOo9RXkLYz9lnld0LFmLN+rCwUB4KAgOPkzYP9Ez8xWfVfxSMut/gkcGrhHzQoCx+zxUYgyYn34HXIutOk/lXnoa9C8Xrz0O0YGFfR2c4UFdk3mCpJCsokGeczXZrzwLPcfQVZ4I57jeqZYRWPW6oS+2JcZJUAN1IP9Yj1AkfiSmq7E/aXNeWim2L9tc19uq89Ste0lCbixRcNjtEJKXNyBlVAzQNZEx0zHwrPqvWq4luZdbidKmt1zIHhjiLDmrZIuGgXApZKA2VgSdCjOSB3YG8mNaopupjD1luZ6NRp41+ut/DJpcXcSWFyyUs2y0OCChzI2jzBymSCJ+VQvvqnHCW5XqdRRZHEY7/AnPZjiSbm2dsnpISDl/IrcA8ik6jzHhV2knxwdcjRoLO0rdUvKLjwzfKcbU26ZeYWWnD94j3Vx+JJB8ya11SbWHzWxupm2sPmtmTFWlwoBQCgFAVjHEdvf2rJ1S0FXCx1HdR/imslq47ox7t/wYrl2l8Id3rfgs1azaUfH/6PF4Li4ecDjZAyFKik5eQGSSJM6GJmsF3YK3jm9157jmX/AKdXdpZJ5XTp9j7f4owlXvBtXmwT/wCtevU6Z8/sevWaN8/t/ox2N9hD7rbbbSSsqGSG1pAI16DlNeQnppySit/A8hZo7JKMVv02JnjtxQs3Ep95woaH99QSflNX6pvs2l12+Zp1jfYtLrt8yZtm0tISgbISEgc4SI2HlVyxFYNEUorHcVe99oNshwtjOSAe8oKQkKEwlcjONRBOUxPnGWWtrT4TFP0jVGXD/r/f0KPxHj6biHA12NyFJHbNvEpy6xEbftr5VhuuU98Yl3pnN1GoVnrYxLvTMFvxUSf+YbDi0g5X0HsnRGxzgd8dFDWox1P+Sy+/kyEdY37ay+9bM3GOP71IzHvAbEpEH82mvLYp3qxa23mWr0hclllq4f8AaOy7Cbgdgv70yg+u6fXTrWqrXQltLb7G2j0lCe09n9C7NOBQBSQQdiDIrannkdFNPdERxkmbG5/+JZ+An9qq1H8UvAp1S/Zl4HAa+fPljyvT0n+AnMuIW5/GR8UqH71o0rxdE1aJ4vid5SkAAAQBoAK7p9Ke0ANAVLhVkKbu7F2CGnVpj/tPStP6qrLSsqVb6P6Mx6dZU6pdH9GVbDcKwv6X9DU1dF0LUjMtScpKQTuhQOoGmnMVmhXRx9m08mOFWm7Tsmnn3ljbscIaf+jdm0HpCcq0LVqoAiFKBGxHOtCjp1LgxualHSxn2eFkk77GLGwWEOZGVKTmGVowRJG6E9NqslZXU8Pb4F07aaXh7fA13vqcRadRq1dt9msjbtEDM2o+aZTXj9W1NcpeURfqXKS5S+65ForQahQCgFAKArmFJKsRu1KGiW2UIP4TmJ/xA/CsteXfNv3GOrL1E2+iSXnxLEa1Gwh7jhe0WtS1sIUpRJUTJkn1qh6epvLiZ5aWmTy47mB3h/D0e8zbp/NlH6moumhc0iD0+mjziin2S2hi6E26UFtK9ChLeUAtbApTPvZtSrpGlY4uP6lKC2+Hd56nPg4frEoLb3Y7vPUu3Flp2jAMx2TjbvmEKBI+E/Ct98cx8Hn5HT1MOKGe5p/I1eIuDWbtRclTTp/tEc40GZOx+R61C7SwseeTK79FC18XJ96OccQcE3bBK4LyPvolR/vJPeHzHWuZdpLYb8zj6jQ3V780VsADQpM8tY5HlEnWD6day8uZj5c0fCBrXiPFzM+aQQVkARA3ETtykiZ28annPUszlYye3Nw4pKUKMJRolIgAE7nzPMmvZSk1h9BOcmknyRJYTxHcWSoadSpPNJlST8Y+VWV32VP1WXVamyl+q8/Ytd57QG7m0eacSWnVNqAjvJUY2B3E9RHWtktbGytxaw8G+XpCNlUoyWHj4HNa5hxzw16eklw07ku7dXg83/mAqyh4si/eXad4ti/efoavoT6kUAoCr2pyYu8kf2lq24fNCygfI1mTxe13oyReNS13rP1KHxiv6JjAe5ZmndN4gBUeeVXxrDe+z1HF4M5uqfZarj8GanF2PMvXrd1b5u72ZIIynM2onbnIy8+RqN90ZWKcSOpvhO1WQ930LJxitnEkNv2rrR7Aq7QOyjunKTopPeiCTHidzArTfw3JSg+Xea9Tw6hKdb5d5ZLO4F3h6FtqLOUSktknL2ZIA1glJA2MaKrRF9pVlbGqMu0pUlt4e4sNo6VJCikpJGqTEg8wSCQfTSr4vKyaIvKyZq9JCgFAKAjbVMXT/VDP6u1VH+R/D+ymP8kvBf2SRq0uKU/wlcrUsm6yhSlH+0cISo+6kKISBEcp61helsefW+7ObLR2yb9fn4si7zgSzt057q6WB491M/lTCiT5TVMtFVBZnIon6PorXFZPz9TTwa/tRdNpsrZwgKQFLOdaiAdVZQYSOZUT0y1CqdfaJVx7u/z55FdNlPapUxfTv8/H6HUX2gtKknZQIPkRFdZrKwdxrKwzDhqyWk5veAyq/MnQ/MGow9lZI1t8KybUVMmQWN8LW9zqpORzX6xuEq8NTz9aos08LOfPvRmu0tdu7WH3rmc8xT2dPtK7ikra178KlIGveQkFX8IV6VzbNDOL2exyLfRtkXs8rz0/GSnuJEkCd+e9Ymc9pZwfMUB4o7aefXegPmgPKA8r09MluohaSkEkKBEbyDpFI5T2PYNqSaP0i2vMARsQD8a+lW59anlH1Q9FAVNC5xtXSyg/+UH96y//ACf/AF/sxZ/7v/1/srftNfbReNKet+1bLQBJLiJ7y9ErSYkbxr71Z9Y4qxcUcrBl18oxtTlHKwbGBYJhV6gpZLiFGCporIVInkqZGp1BI1qVVensWI/InTTpbliPyySTvs2tzs6+O9m95Bg+IlP+oFWPRw72XPQVvqyy4JhKLZvs0SZUVEncqMSTyk9IFaa61BYRqqrVawiQqZYe0AoBQCgNLLFxP3mv8iv/AN1X/wCfw8/cqxizxX2f+zdqwtKDxjxfcNOOMW7eXJlzOnve+ARlG069djppXN1OqsjJwguXXxOTrNbbCThWuXXxK9hVgm4JcfD1y9oVBSwhtIOb33QVeHu6b7cqz11qfrSzJ/T57/IyVVKz1p5k/Hb57/I+eGL2+tA4li1cWFkGVNOkCJEiAN5G/gK8ondVlRjnPuZ5pp6ilNQg3n3M6thb61stqcSULKQVJIiFRqIPWuxW24pvmd+qTlBOSwzIlZCyk7ESk/Ij00Pr0r3O+D3OJYM9SJHkUB7QEDjPCts+lX1aUKVqVoABOuY5vEE6mqLNNXNPYzW6Sqae2PA5fxDwZcW0qCS40PtpB0H4k7jz1HWuVdpZ1780cS/RWVb80VlQrKYzwigFDw2WLJS0qUBCUzKiQBMTEndR5Aampxg2slkYOSz0Rms0hXdBDc651TPu6p0M5ZBjKCTI6CpR32WxOG+y2953ThxZNqzJkhtKT5pGUz4GQZHI6V3an6iPpaH+3HPcbyn0hQQVJCiCQmRJAiSBuQJHxqeVnBZxLODJXp6U3hNQfvr65GqQpLCD0QBm9NEn1rJR61s5/Aw6b17rLPgSmI47YqK2H3WZBhaHNp/vCPhVkrat4yaLp3UtuE2viU+94XZzF3C7xpCyCMnapOh3CFglSfX4iskqI54qZb+JglpoZ4tPNJ+JnwbjS5Ze7G/bCUhJOfUEBCZJEZg5ty+NSr1M4y4bF5/snVrLIz4bV5+uS84Ti7NyjOw4laecbg+CknUHzrbCyM1mLOhXbCxZi8mhwjiCnkPFZlSLh1B8knSByEQI6TzqFE3JPPeyvTzc089G0TtXGgUAoBQGu8330K8Mw9FD+aU1FrdMg1umbFSJmvcltALi8iYGq1ZRA6qNRlwr1mQlwx9aRT8Z9ojDcpt0l5W06pRPnur0EHxrDbr4R2huznXelK47VrL+hD/QcUvpW659Ha37xLQj8g73qr41Twam7eTwvkZ+z1mo9aT4V8vp+TY9mmMPF9y2W4XUBKlJVJVBSoDuk65TPyHjUtDbJzcG8kvRt83Y65PKLtjWdTagyU9siFpTprEwCOUwRW+3Lj6vNHUu4nF8HNbmbCr8PthY0ncc0nmCORqVc1OOSVVisjxI26mWCgBFAeLGhnbnz+VeHjKLxVwOwWMzADKkJmTIBAH2p2PX41hv0cHDMdjm6nQVuGYbNHNcWwl62XlebUg8idj5HY1yrK51vEkcW2mdTxJGhUCokWysoCcxKQooQAZGYmTl018xrqKuXFjHwNC4sYztyLNhnAdxcJBUewSmAnOFZjOqlZZlOuw8tt61Q0c5rfY216Cyxb7YOl8O4SLRhDAWVhE6kAbkk6DlJNdOmvs4KKOvRUqoKCfI2XrBtTqHVJ+sbCgkydAqJ02O3OpOCclLqibhFyUuqIvjTFzbWyijV1z6toDcrVpp5b/CqtRZwQ25vZFOqt7Ovbm9l4nvDuHIsLNKVqSnKCtxRIAzHeT00A8hSmCprw/ie0VxoqSfxOb4pZYfcXDi/wCkClTi1K1YcyiTtm00G0nwrnThTObfHz9xybIaeybfac/cb7HsxDjedq7bcmMqgnukc5IUelTWgysqRZH0apRzGeTE57L7kABLrBgkyVODw2GUxR6Czo0eP0bZjZr6lq4C4Xds230vlMuEaoUrYBQ3gEHU1q01Eq01LqbdHppVRkpde4+/Z23CLo/eunT+nP8A1vXulW0vFnuiWFP/APTLdWo2igFAKAw3iiEEjdPejxjWPXaoy2WSM20soyoUCARqDtUiSInibA0XjPZrOWFBQUBJBG/yJHrVN9Ktjwsz6nTxvhwyKMcdsLDSza7d0adqraeiiJ/hAHWud29FG1ay+85X6nTabalcT7/P9GNeH4hiAK7lfYMDU5+4kDxCNz5q+NeOGov3m8R+X0IuvValcVj4Y+/b6fk2sHx6xsJbtkO3LitFLSkd6OSZ1joB6mp1XU0erBNstp1Gn0/qVpyfeY+D3E3GJuPNJcSmMxzuSQCmFAjUqlURrAA8o80zVmoco/c80bVuqc4p49789S64ky40sPMJzDZ1sfaHJQ/ENfj8d804vij8Tp2RlB8cPiiRs7tLqcyT5g6EHwI5GrYyUllF0ZqSyjYqRIUAoD5WNDGhowRgw0PW/Y3ZQ+rZZCcuu4IEykwRqKq7Pihwz3Key44cFm5UWvZe32pKnllqe6kABUeClHT4Csa9Hx4st7HPXoqHHlvYuWF4Hb24+paQkxGaBmPmrc1thVCHso6NdFdfsokasLRQGtf3yGUKcdUEoSJJP+t+lRnNRWWQnOMI8UuRVsAt131x9OeSUtIlNq2fDm4R4nl/9A1lqTtn2suXT8mOmLun20uS9lf2RPtiu1hLDQJCFFaldSnKB8Mx+Iqn0hJpRiZ/Ss2lGPRkNwtwD9Ltg+XshUVBICc3umO9qOY2qmjR9pDiyUabQdrXx8WDWvbW/wAKdLuYkKOrgJUhZn7YPPzg7wa8lG7Ty4v+CM46jSy4u/r0+J0bg/ixu+QRGR5IlaOn3knmn9PhPR0+ojavedXS6qN695OYhdpZaW6r3UJUo+SQTV0pKMW30NM5KEXJ9CuezJuLFKzu444s+qo/as+j/iz3mXQfwp9+WWutRsFAKAUB4RQEfhlyjM4wndkpTGvukAp330gTVVcllwXQpqlHLgv/AB8okatLiGs+HbW3Ut5LaQolSypWuWZJyz7o8qojp64NySM0NNTW3NLfmUjEzd4s9lbSpu1BEFQKUxyWqdVE8gNpHjNc+ztdVLEdo+dzlW9vrJ4jtDzv7yfVZWWFMKUoBa1JKe9BU54pA5J8eXjNaeCnSwy+f3NnZ0aOvL5v5shPZVhqy67ckZUZShPgSVAmOgygevSs/o+t8Ts6Gb0VU3OVuMLl58DpldY7ZC4lhKu84wSHdwM0A+KZgxPUETuCKonW/ajzM9lT3lDma+G8UNk9ncHsXhulYKPXXSOoJHXlUYamPKez9+xCvVxzwz2fv28/YsKVSJG1aTWe0ANAeAUB7QCgFAQuP8SsWghxUuH3W095ZnbTl5mqbb4V8+fcZ7tTXV7T37upBNYLcX7ocvTktxCkW4kE+HaDcdZ1PgKoVU7ZcVns935MyosvlxW7R6L8kvxFxXb2ICV95cd1tESBynkkefpVt2ohVs+Zffq66Nnz7kVrEMUtsZa7FEtXKZU0HI7xA1AUNCCOW+kxpWaVleqjwrZ9DHO2rWR4FtLpkruBcTO4a8ppTa+zlOdpZ7wVAClJMRrvGxEa86z16iVEuFrbuMtOqlppuDW3cdHt+JbK6ZVLreQiFpdIRE8lBX7TtXRV9Vkee3vOtHU02w5rHvOdcNWot7wOhakJDuRtOy1hakpSFIOveQsK8hmMd3Nz6Y8FnF0zt58/nl6eHZ28WcLOF58Pz3ZvntKxDsbBwA95yGx/e1V/hCq3ayfDU/fsdLX2cFL9+xIcOWq2W0MFIDbbLYCpHeWc2ePADTzzdKsqi4pR6JFtMXBKGNkl8+pM1cXigFAKAUBV+JQu3fau25yyGnxyKFHuqI6E79RWS/Nc1avB+Bh1OarI3R5cn4dH8CzNqkAjmJrUtzanlZNfE7XtWXGwYzoUmfCQRNRsjxRce8jZDjg496OY4evFbdxbSUr7xJKlIK0z95KgDJjz2AjQVyYPVVycUvpk4Vb1tUnBL6ZXiT2FcJKdV2t3K1zqpwhRI5BDfupT+aT+FNaa9K5Pis3fv/HnwNlWic3x27v3/jkvOyLw2gJAA0A0Fb0sHTSxsfVenooDTxLDGrhOV5tKxykbdQdweoqE64zWJLJXZVCxYmslbVwxcWxmwuSE/wDSelSfQ8vh61l/T2V71S+DMf6SyreiXwe6PpviS7a0urFw/jY+sB65eXqa9Wotj7cPluerVXQ2srfw3M6OPbKYWtbauaVtuAjzgGvf1tXJvHwJL0hRybx4pm0njCyO1w36kj9RVn6qr/IsWso/yRn/AOJbTSLhkk8krSo/BMmpdvX/AJIl+pq/yXzNd/iQGQww86qYEpLST1CnIkeQNQd/+Kb+n3IPU/4Rb+n3NE2+I3Oi1os2/Bs53CPzbDzEGoYvs5+qvmyvh1NvN8K927JLBeGLe2OZCczh3dWcyyTuZO3pFWV6eFe659/Uup0tdW6W/e+Zo8Z4y/bNKW0ySkFILsgwFDUhO+h0k6a1DUWzrjlIr1d9lUW4x+JzXBsD+mXQSt+EuSrOrVSjzSJ+35+B8IrmV09rZu+ZxqqO2t3ls+vnqfXGfDv9HvN9m4SlQzIJgLSUkbx1gg/ypqaOwkuFnur036ea4X+TolvhjOK2TLlwj6wo99OigQSDB8JBMGRrXSUI6itOS3OvGuGqpjKa3IO19m4aU5n+vQU9wZi2QddVDYnkDManSqI6FRbzv9DNH0aot53XTobnDfBzwuEv3ahDc9k2FFcHkVKgSR47kgHlFWVaaXHxz6ckWUaSfaKdj5ckY+LLT+kb9u0CiltlBW6oawVRAjaYyx+Y15fHtrVX0XM81MP1F6qzst2X1lsJSEjYAAeQ0rclhYOklhYPuvT0UAoBQCgMdywlxKkKEpUCCOhryUVJYZGUVJNMi8MWWVC3cM/9JR5j7vmP9RpVNb4HwP4FNTcH2cvgS81eaD2gFAKA8UoASdBzNAaVjjDDyilp5txQ1ISoEx4+XWq4Wwm8ReSqF9c3iMkzeqwtFAKA0bu2YUZcS0SdJUESeknXl8qrlGD5pFU4Vv2kjxvCWE7NIHpRVwXJBUwXJGYONt5UyhGbRIkCfLxqWYxJZjHbkbFSJmljF+lhpS1GIBgkSAYJGbwBOmpGpA51XZNQjlldtihFtnGLrGL69JGZ5z8DSVQB1SgfrXElbda+r8D5uV+ovfV+H+je4Q4nXbudjcErYWci0rk5J0nvbDxHnVmm1DhLgnyZdpNXKuXBZ7L236GTirAlYe6Ft5jbrVKTJlChqBPJQiQeYHSpX0uiWV7LJamh6aeY+y/p56HotHbhwPAi8uFpKkJJTlbQmIKhIBVr/VjTWTvFe8MpviXrP7ee494J2S4168ny7kvPT5mLDuKbyzcCXlKIO7awDEqIJI94HRRgETpUYai2qWJEa9XdTJKb+DOi8O8X2933Qezc3yKKZM7ZSDBPTceFdKnUws2XM69Gsrt2Wz7jY4nxJNuypxyQlGVSYIGdYJKUeMSBPQ+dSumoRyyWosVcHJ9Pv3GlwJha22VPPav3Cu0XO4BnKn4GY5THKoaatxjxS5vcr0dTjHjl7Ut2WetJsFAKAUAoBQCgI/GsP7ZuAcq0nMg7ajxI1j9NDuBVdsONFV1fHHC5kTYXZedQ282orRqqSBlU3qlYT4nMUqg806FKkmqIT45KMluv66/n8MzwnxzUZrdf1yf9P4dGizVrNooDDdJWR9WoJM7kTp5SKjJPoRkpNeqyK4wsXX7N1tn3yBpMZgCCRPUA1TqYSnU4x5mfWVzsplGHMofAXDdym7Q642tpDeaSoFMykiADvv5aVzdHp7FapNYSOT6P0lsblKSwkdXrtH0AoCE4p4iRZN5lArWZyoHOIEqPJMka9az6i9UxyzNqtTGiOXuzjOLYq7cOdq6qVfZgQBr9kedcKy2c5cUj5m2+ds+KTO244z29o6nbOyqN9CUyNutfQWrjra70fUXR7SmS70cWtmy6+22wTMhCC4eeusahInYaxpua4MVxTSh9T5qK47FGt+5ZLZfu3Nkllm7UFsd0KSFe8lIjKFQDoTmI8AkSda3SdlKUbN0dGbtoUYWvMSfubs4jh1x2JIKVLSADqoIMpB8cyMvqa0Sl29EuHzg1yn+p08uD3/T8oo3AGPptLg9oYacTCzBMESUmBr4j+9XP0d6qnvyZytBqVTZ63JmhxdiLdxduOtAhCo30kgAFUcpiq9TZGdjlEq1dsbLXKHI6/hdoLmwaRcJzBbKMwO/ujXodjPjXahFTpSn1R9DXBWURU+qRzDEbB7CrgEKlOaWzzUBzjYETBHPyrlzhLTT9xxbK56Sznt0L7aKtMXYlaQXEiFRotBPgd4O/MfCt8ey1Ud+Z1IunWQ3W/wBUR2A4Fb2D6yoLdUhlTxcKdG0TCUpAmXCAvXwSYiTVdVMKZvq0s+CKqNPXp5tvdpZz3L8mPDn1YvcpWtGW0tzmyzOdw7BXLQbjlt9qkJPUzy16q+55XJ6uxNrEY/VnQq6B1RQCgFAKAUAoBQCgNO+sEuQfdWNUrG4P7jUiOpqEoKW/UrnWpb9SJvOJhakJukqSNu0SMw6abwddR4VTPUKvawzz1Sp2t+ZOWlyh1CVtqCkqEgjYir4yUllGqMlJcUXsZqkSFAKAUAoDkPF1wu+vMltnX/ZhI0ByGSfCJJMmuJqZO63EN+nyPndZKWou4a9+nyPONsOTbKt20DvBlKc07mVSY5azr+LpXuqrVbilzxg91tSqcIx54xk6ZgD3aWrKjrLaQeukGurU+KtP3HbofFVF+45R2QslT3syVgzoCrs16z4JJGgT6nkOQkqXnzszgpKh57v6fn+zJxbxOLvKMhSEg6GDOYabaCN/3r3U6lWHur1atwseWW72TW6k2q1EQFukp6gBIJ+II9K2ejotVtvvOh6Ki1U2+rKNx1hH0a7WAIQv6xHkrceipHlFc/V1dnY+57nK11PZXPue5ZeA+ELZ9pFw4pTpkgtmAlKknZQGquR3gg7Vq0mlrnFTe5u0OiqsgrJb+46WBXVO0RnEWCt3jJacHVKuaVciP5cxVV1UbY8LKb6I3Q4ZEZwnwu1YIKlKCnVCFuHQAad1M7CY8z6AVafTRpWepTpdJHTrPXvKzjWIPYncqtbZR7AEBSwCE5ftFf3pVsNPd6k1ltnO+brhyMV1k9TY6q3t58o6BhGGt2zSWmxCUj1J5k9Sa6NcFCKijq1Vxriox5I3amWCgFAKAUAoBQCgFAeUBHY9gzd20W3B1SrmlXiP9a1VdTG2PDIp1FEbocMis2WJnDSGH0K7MnRwapg6kpO/LVG43B1is0bOwfBJbefODHC16Z8E1t3+fsXCzvW3k5mlpWnxSQf0rZGcZLMXk3wnGazF5RnqRMUB7QENxViibdhRKoUvuJjck75eUgSZOmlU32KEPEz6m1Vw3fPY5YnGOxdQu2lKEHup97OqIUpZMFUkmJ25AVx1dwSThy+5wVeq5J18l9X1z3m28pd12TtxCEoBygSJSVSComYEmBzVskcxY828Mp7efPj0LW3fwzs2x589/Q6DwTepdtEFAACSpECQNDpoSTtG5J6mujpZqdSwdbRWKdKa8Dm3HDeW7uAdDKVeYITp8a5eqWLJo4utWLZr4/YuPD3BVo4ww64FuFSEqMrMSQJHdjSeVbqdJXKEW9zpafQ0yrjKW+3eXRhlKEhKEhKUiAAIAA5ACtySSwjpJKKwise0LADdMBSMocaJIKiEjKfelR0A0B9KyayjtIZXNGHX6btq8rmvLK17Ncabbd+jAEByTnKplwDYJHdAgHXcwPKsuhtjGXZrr9zH6OvjGfZLr9zp9dY7ZoY1iaLZlbqyO6CQCQMxjRI6k1XZYq4uTKrrY1Qcn0KBhzV7ik9osot1HMsgQOiG/EbE9d658FdqNm8RfnBy61fqtpPEXz/COhYThTds2G2kwOZ3JPio8zXRhXGCxE6tdUa48MTcqZYe0AoBQCgFAKAUAoBQCgFAaeL2CX2VtKjvAgHwPI1CyCnFxZXbWrIOL6lDwzg++tjnZdbCkyMoUqFgnYyI+POudXpLq94vl9Tk1aHUVYcJLK+pOWXGGVZau2lsrH2oOU9f9prRHVetwzWDXDW4lwWRaf0LNbXKHBmQpKh4gg/pWqMlJZRtjJSWYszVIkc/4/w26ffb7NkqabGikkEkq37syNgNq5urrsnYsLZHJ11V1lkeGOyN7hbhNj6Mnt2wpZzAnvpImUkbg+Ph5CrKNLDs0pLcs0uir7FKa3+RGcXcM29shtbfdGciFrUQJG6ROYr0EDbmdBVWo08K0mu/r55lOr0tdSi49/V+d+42/ZYSGXUKBHfChIjRQ5fD51P0flQaZZ6Lyq3F95De0+yKX+0/6jYHqlQqjXwxLi71/Zl9J14nxd6/suXAdwFWTQ1lAyGfHf8AQit2klmpLuOnoZZoiu4sNaTWfDrYUClQkEEEeIO9eNZ2PGk1hkVa2NpYp7iW2QdMxIk+a1an1NVRhVSttiiFdNC2SRD4pxapwlrDk9u7sVgdxEzrJ0P6ee1UWaly9Wnd/Qz26xy9WhcT+iIq24MunbpDl6tLjQ7xBWT/AHQmABsJjTTnVS0lkrFKx5RQtDbO5SteV52OgtNpQkJSAlI0AAAA8gK6KSSwjrJJLCPua9PT2gFAeGgPaAUAoBQCgFAKAUAoBQCgNe9sW3k5XUJWPxAGOo8D1FRlCMliSyQnCM1iSyVe74IyQqzfcYUDIBJUnyncD41jlo8fxSwYJ+j8fwycfqfC8TxK2B7VhFwkDRTe523A+Pu0dmorzmOV7vP9B26qrPFHiXu8/wBEZc8WMvlPb/SLJ5J0UiSCPBQIEieRH71U9VCbXHmLKXrYWNceYNefOxZ2uL7Q/wBr4CVJUn9QPlWtamrvNy1lPebN9eWjjcuqYcQNdShYHWNdfKpSlVJethonOVM4+thr5mrg99aFxSWVArKROsSASdifEnlzqMJ1OWI8yFdlLniHMm1ISSJCT8DV+zNOEz5uLttsStaED8Sgn9a8lJR5s8lOMfaeCMuOJmE+4VPKOyWklZPqNPiaqlqILlv4blEtXWuW/huaOK3d+6j/AJZnsZG6yjNPLTUDzqFkrpL1FgrtnfOP7ax48yLw7gNSxN68twlUlAJKf4jrJ8RG9U16JtfuvJnq9HuS/eln3FzsLBthAQ0hKEjkkR6nxPU1uhCMFiKwdKFcYLEVhGzUiZ5QCKA9oBQCgFAKAUB4aA9oBQCgFAKAUAoBQCgFAYn7dKxC0pUPBQB/WvHFPmRlFS5ogbzgizcUVdnlJ5IOUeiYgelZp6OqTzgyT9H0SecEZc+zi3PuFSfGcyvhCh8wapfo+voUS9FVdDQHsxAcSe3zNyCoFEKI8AQeeutV/wDTVxe1sVf9ISknxbeBYWOCrZOyVR+d35d/StUdJWv+X+TbHQ1R5L6v8ki1gFskz2LZUPtKSFH4qk1aqK088JctPUnnhWSRSkDQaVaXH1QCgFAKAUAoBQCgFAKAUAoBQCgFAKAUAoBQCgFAKAUAoBQCgFAKAUAoBQCgFAKAUAoBQCgFAKA8mgPGzpQH1QCgFAKAUAoBQCgFAKAUAoBQCgFAKAUAoBQCgFAKAUAoBQCgFAKA8oD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98400" y="1261443"/>
            <a:ext cx="1447800" cy="127818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952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3319" name="Picture 7" descr="http://www.ginteg.com/wp-content/uploads/2011/09/hands-shaking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7800" y="2666454"/>
            <a:ext cx="1676400" cy="111693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3321" name="Picture 9" descr="http://www.abzinsurance.com/wp-content/uploads/2013/02/dreamstime_m_28341304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02"/>
          <a:stretch/>
        </p:blipFill>
        <p:spPr bwMode="auto">
          <a:xfrm>
            <a:off x="25660350" y="4394191"/>
            <a:ext cx="1143000" cy="123703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4" name="AutoShape 11" descr="data:image/jpeg;base64,/9j/4AAQSkZJRgABAQAAAQABAAD/2wCEAAkGBxISDw8QDxIPEBAPDxAPEBAUDxAUFBQPFhUWFxUUFRQYHCggGBomGxUVITEhJSkrLi4uFx8zODMsNygtLisBCgoKDg0OGxAQGywlICQsLCwsLCwsLCwsLCwsLCwsLCwsLCwsLCwsLCwsLCwsLCwsLCwsLCwsLCwsLCwsLCwsLP/AABEIAOAA4QMBEQACEQEDEQH/xAAcAAEAAQUBAQAAAAAAAAAAAAAAAQIEBQYHAwj/xAA+EAACAQMBBAcFBgQGAwEAAAAAAQIDBBESBSExQQYHE1FhcYEUIjKRoSNCUnLB0RViorEzQ1NUgvA0kvEk/8QAGwEBAAIDAQEAAAAAAAAAAAAAAAMEAQIFBgf/xAAxEQEAAgIBAwIEAwcFAAAAAAAAAQIDEQQSITEFQRMiUXEUMrEGI0JhgZGhFcHR4fD/2gAMAwEAAhEDEQA/AO4gAAAAAAAAAAAAAAAAAAAAAAAAAAAAAAAAAAAAAAAAAAQBTUqKKbbSS3tt4QmYhmIme0Q1jafWDYUW4ut2slucaUZT392pbvqQW5FK+7p4PR+VljcV1H82Cq9bdun7tvXku9umv1Ip5lfaF+v7OZZ83j/Kqj1tWzfv0LiK706cv1EcyvvDFv2czR4tE/3Ziw6xdn1Wk6zpN8qkJxX/ALYx9SWvIpPupZfRuXj/AId/Zs9tdQqRUqcozi+EoyTXzRNExPhzL0tSdWjT1yNtRMyJAAAAAAAAAAAAAAAAAAAAAAAa90s6V0LGnmo9dWSfZ0Yv3pPvfdHxIsuaMcL/AAfT8nKt2jt7y4v0j6V3V7J9tNxp592jBtU0uWV95+LOZfNa/l7Th+m4eNHyxufrLBkToTsEmwMbB2Psu9m7TrW81O3q1KUv5ZNJ/mXBrzNq3ms/KhzcbFmjWSsT/wC+rpHRfrRy409oJRzhK4gt3/OPLzXyRdxcv2s81zvQJiJtgn+jptCtGcYzhJSjJJxkmmmu9Mu734eZtWazq3l6mWAAAAAAAAAAAAAAAAAAAAAGvdMek1OxoOcsSqy92lSzvlLvfcl3kObLFK791/0/gX5WTpj8seZcE2jfVK9WdatJzqTeXJ/RJcl4HKtebTuXvsOCmGkUpGohbGqUYABkAAADZ2bZ0G6ZVLGapzbnaTl78OLpt/fh+seZZw55pOpcf1P0uvKjrr2t9fq7laXMKsIVKclOE4qUZJ5Ti+DTOnFotG4eHvS1LTW0amHuZagAAAAAAAAAAAAAAAAAAxu3tr07WhOvVe6Kwo85TfCK8WaZLxSvVKzxOLfk5YxU93z/ANIts1LuvOtVllt4jHlGPKMfBHJyXm87l9A4vFpxsXRViyNYAGQPGvdwh8T393Mkrjmytm5mLH5lbfxan/N8iT8NKn/q+Hfuube6hPdF5fdwZpbFaq3i5uHLOqy9yKVrygM7SB0Xqo6UOnVVjWl9nVeaDb+Cpvbh5Pl4+Zd4ubXyS81676f11/EUjvHn/l19HQeSSAAAAAAAAAAAAAAAAARIDivWbt917qVKD+ytm4R7pVfvy9Ph9Gcvk5Ou3T7Q9z6Hw4wYPiz+a36NEK7saAAF5Z9Hr66WLO3qTXB1WtNNeCnLCb8slnDhm3eXE9S9Trh/d0nu9a/VLtZLV2VKT7lXhn6l2Kaebnk1t5lq+2Ojt3aPF1b1qK/FKD0PymvdfzNZiW9clZ8SsKcTEp48s5Y1pNYnvxwlz8n3lbJj34dfh8y1Jill0VZ+jvROwCqE3FqUXiUWpRa4qSeU16iJ1O2LViazE+JfRfRHbHtdlQr/AHpQxPwqR3S+qOxiv1V2+dc7j/Az2x/2+zMkioAAAAAAAAAAAAAAAAMZ0k2j7PaXFfnTpycfzYxH64NMltVmVniYfjZq0+svmS/2slNp5m8tzln7z4/U5tcM2+aXtc/qNMVox1jtCKV9CX3sPue41nDaEmLn4r+Z0uCOYmFyLRMdl9sTZ0rm5o20NzrTUc90d7lL0Sb9DbHSbWiEHM5EcfDN/pD6PsLSFGlTo00owpQjCKXJJYOxEajUPneS83vNp8rnBlG8rmhCpCUKkYzhJYlCSUotdzTDMTpxbrG6toW2byxi1QzmtR49l/PFv7nLHLy4Q3rru6fF5HV8lvLQU1FEUulWJVUKmU/BlLJGpeg4eTqp3emSNbTkG3WOpS+zSurdv4JxrRXcpLS/rH6nQ4du0w8n+0WKPiUyR7xp01Ft5tJkAAAAAAAAAAAAAAAMF0z2DK+s6ltCq6Dm4vWo6uG/DWVuzg1tXqjSbBmnDfqhwnb3VTtK31OFOF1BZxKjLMseNOWH8skU00v15VbfmaTXoyhJwqRlCa4wnFxkvNPeazCeJi3iU0riUeEmvDl8jWaxZLTPkxz2nTunU70Vr0//AN93FU5Tp6bem01NQlvc5L7uVjC48TfFhivdV5/qV89IxT4h1QsOQAAPKvRU4yhJKUZRcZJ8HFrDTEsxOp2+XulmzXbXtzbb9NGq1Fv/AE2lKH9LRRv2nT0/Hnrx1v8AVtfQrq4r3MFWry9moTw45Wak496i90V4v5COPNy3q1ONE0pG5/w6JZ9XGzoJKVOpVeN8qlWWX6Rwl8iaONSPMObk9a5d5/Nr7PK/6s9n1E+zVahLlKFVtesZ5WBbi0nw2x+ucqk/NO4/mtugvRSvYbQrKTVW3q20tNZbvejOGIyjylhvwNcOGcdp+ib1H1HHy+PXtq0T4/pLoiLTgpAAAAAAAAAAAAAAAAAIwBY7U2Lb3MdFzRpVo904KXyfFGNQ2i0x4ats7qr2bQuoXNOnN9n70KM6kp041M7p4lltrllv6Ix0RvaWeReY1Mt3wbINJAAAIA5Xe9H4XXSK6q1Fqo2sLaU4tbp1nTWiL78JZa8EV+jqybdeM/wuHER5nf8AZv6rljs5GztgHbg3KqNwYGQoVNST/wC5Mj0AAAAAAAAAAAAAAAAAAAAAAAAIyB5XVeNOEpzajCEXKUm9yilltmJnTalZvbUNB6L7QVaFxdJYd1dVanjojinD+mCI8Vtx1LnOxzjtGP6R/wBs17SSqJ7SA9oAlXAGV2LWzrXdh/PP7AZQAAAAAAAAAAAAAAAAAAAAAABAHheXdOlCVSrONOEFmU5NJJeZiZiPLbHS156axuXFen3TyV5mhb5hap7290qrXNrlHw+Zz83I6/lh6/030qvH/eZO9v0XfQG+TtZU876dSWV4S3p/3+RPxZ3Xpcn17FNc0XjxLZfaS04s+Uq5DCfaAKlcAbD0XWVUlyzGK9Mv9QM6AAAAAAAAAAAAAAAAAAAAABAGD6T9KaFjT1VpZqNNwox+KX7LxZHkyRSNrvD4GXlW1SO3vLh/SvpZcX081XopJ5hQi3pXi/xPxZzsmab/AGev4fBxcaPl8/VgSJdZPo/tT2etqf8AhzWmp4LlL0f6k2DJ0Wc/1Lh/icPbzHhvyuk0mmmmsp+B04tEx2eItW1Z6bR3XGz76kpNVouSeEveax8jPlr4ZmWzadWOq3npf4J718+K+oHquj8tOe1Wr8m7PowNm2PQjTpRhF5cfiffJ8WBfAAAAAAAAAAAAAAAAAAAAAgDUOnPTKNlHsqWmd1OOYxe+NOL+/PH0XMr583RHZ1vTPTLcq3VbtSPf/Zw7aV/OvUlUqTlUlJ5lOTy2/0XcuRz7Wm07l7CmOmOsVxxqIWhhsAAMvsG/rKcKNKMq2uWI0lvln+Xu9dxYw5bxOnI9S4ODJSclp1LdL3ZNanJwqR0yWMrKfFZ4ridF47x2hVs66qQT974d6WeXMDY9l7c1YTYG1bKisznvy1Fcd2N74eoGSAAAAAAAAAAAAAAAAAAACGBhOl23o2VrOs8Ob9ylH8VR8PRcX4Ijy5IpXa5wOJblZopHj3+z592neTqTnOpJzqVZOU5Pi2+P/w5UzMzuXvYrTHjilY1ELANAM7AMt0b6O3F9V7O3jlL/EqyyqdNfzPv8OLJKY5vKnyudj41d28/R3Poj0QoWFP7P360ku0ryXvS8Evux8F9To48UUh4/l83JyLbtPb6PK7qwnUlN4edy8luRJtUWFxsejU3/BLvQDZ2wuynnEZR/Es8fFAZ6vUdNRnH7r95d8WBlbaupxUo8H9GB6gAAAAAAAAAAAAAAAAACGBxfrb2v2t7G3T9y1hhrl2s0m/ktK9Wc/lX3OnsPQuP8PDOWf4v0hz6tLLK0OxeXnky1MgbB0M6L1NoXHZxbhRp4lXq4+GOfhj3ye/HdxJcWLrlz+fzq8am/efDv+xtk0bWjGjbwUKcF6t85SfNvvZ0q1iHjcuW+W/VaV3VWYyS4tNLzwZRubyv8PD5AelPaa7wPeO2GuEvqBX/ABrc1J5TTyBlNh7QxjnF8QNpi8rK5gSAAAAAAAAAAAAAAAAAUVZYTb5JsMxG50+Z9r3jrXFes97q1qk/RyePpg5F56rTL6HxqRjw1pHtEMYzDaQNdgNvoTq22QrfZtBYxOsu3qPm5T3pPyjpXodPDXpq8T6jm+LyLT9O0NpJVEwBoO29lR9oqrTnMtS9d/6gY2psP/j4ZeQPOGyEnvbfqwMxY20KcWlFe98Wd7a8WwL+G0YR3JJeiA2LZM3KjGT55a8s7gLwAAAAAAAAAAAAAAAAAxXSq57OxvKnOFtWkvPQ8Gl51WZWOLXrzUr9Zh80ymore0sLmzlREz4e+vetI+adPGNRPg0/UzNZhDGalvEqjDfcK6FFznCmuNScYLzk0v1M1jctL2iKzL6nt6SjCMVwjFRXklg60do08Bad2mXqZYQBqO1rj7Wc+TenPgt36AWbrIDynXigIdzq3Q398uSAzuyNhUJ04VKilOT45nLTlP8ACtwGxxiksJYS3JeAEgAAAAAAAAAAAAAAAAGO6Q7M9qta1trdPtoOGtLOE/Dma2r1RpLgzTiyRePZxza3Uldtt0byhV37o1YTp7vOOr+xHGKK+Fu3Ptknd2r33VXtalwt1VXfSrU5fRtP6GeiW1eTHtLCVOj+0Kc405Wt5GcpaYrsanvS7k8YZpNIn2T15dqxuLOmdA+q+87Wjc3840I05wqxoLE6knFppTfCK8N78jMYIju0y+qZLVmn1dqwTuSkDyum+znp46JY88Aaa0przAsKuy038U15SYFC2dBfFmWO9tgTVrpYS3Abt0d/8am+/U/qwMkAAAAAAAAAAAAAAAAAAIYFntLadG3g6lepClBfelJL0XezW1orHdLiwZMttUjctEv+t21hJxo0a9ZLdr9yCfll5+aRXnlV26tPQ81o3aYj+S+2J1oWVeap1O0tpSaSdVR0NvlrTaXrg3pyK2nSHP6RnxR1R3+zd4SzvW9NZTJ4cufOlYACGBp9anpnOK4RlJLyyB4TkBY3lbTFt8kBiKDlN5fMDqey6WmhSj3U4r1xvAugAAAAAAAAAAAAAAAACMgaR1g9NfY8UKGmVzOOpt71Tg+Da5yeNyK2fP0dodr0r0v8TPxMnasf5cX2ztWrXm5Vqk6sucpSb9EuCXgij1Wt5eo+HjxR0Y6xEfqxwYAbdf6m+k0qinY1pOTpQ7ShJtt9kt0oemVjwZd4+TfyvN+scWKz8Wvv5+7qRacIAAajfv7Wp+eQFlVYGF2tPOmPe8vyX/foBXY098V3tIDqEFhJdywBUAAAAAAAAAjIDIDIDIDIDIDIEBh809Kr+VW+u5y4u4qx/wCMZOEV8oo5d4mbTt7viWjHgpWPp+rDtmifq2gywAbf1TJ/xe3053U6+r8vZy4+uCbj/ncz1eY/DT94fQGS+8knJkMgahfP7Wp+eX9wLGswMDcPVVfhuAymy4ZqUl3zh/dAdHAZAZAZAZAZAZAkABRkBkBqAZAZAjIE6gIyB88dZWyXabRrZWKdxJ16UuT1b5rzUm/minkpqz0nD5XViiPp2atTqqTxlKXLx8PMitVfw8iN6lWQ/dc3CGZ1vwxM6jbs/VH0UnbwneXEXCrXgoUqbWJQo8W5Lk5PG7kku8vYMfTG3mPVeZXLb4dJ7Q6PqLDkGoCmrVUYuT4JZA0+7qe9KX4pN/MCwr1UBiKfxMDObBhm4opfjUvRb/0A3zUBOoBkBkBkBkCcgMgMgeWoBqAjUA1gRrAjtAI7QCO0AxHSXYdvfUHQuY5XGE1hTpzxjVBvg/Dg+ZiY23xZLY53DkW1epu7U37LXt6tPLx2jnTklyziLTI/hrn4xe7D6oa3G9u4wX4KKc5Y/PNJL5GPgxPlv/qOSsfLLoGwuhthaOMqdJTqR4Var7Safes7ovySNq4q1V83NzZfzWbJ2xIqp7cB2wGO21c+4orm8vyQGq3lYD22RZOUK1efwwpzUPGeN79E/m/ADC0l7wGzdF4/bZ7oS/YDbdYE6gJUgGoCdQE5AZAnIDIHiBSwIbApbApcgKJTAolVfiB5TrvxAt6l3JfdfyAtp7Qn+CT9Bs7PP+Iz/wBOYFUb6f4JAesLuf4WB6xry7gPSNZgWO0E5b+OEBhHa1JvEYyeWk3peF4tgbDeONK2dOPODhHxfNv6/MDU6du8gZ/Y9RUpOUsvMWklv35X7AZmjtJPiseoF7Comk1wArUwKtQE6gJ1ASpATqAagKQIwBGAKcAQ4gU6QIcAKXACl0/ACl0wKZUgKHACnSBTIC3uai0tNuOeeAMY9uQg9MpRz3p7mB6Lb0cbmgLHad+6kfcxKae5ZS3cwMdTqXC/yZPylD9wPeN1X/29X+n9wPend1/9vV+n7gbLYVZKnFSTylv8wLxVQKlUArUwKlICpMCdQE5A9cAMARpAaQIcQI0gQ4gRoAhwAh0wDpgUukBS6QEezoCiVonyAtq2x6Uvipwl5xQFs+i9q/8AJh6ZQHrQ6P0IfBTjH5gXS2dFcEBUrJdwFatUBUrYCpUQJ7ECeyAnswJUAJ0AToA9sAMARgBgBgBgCGgGAGAGkCHEBpAjSBOkCNIDSA0gTpAaQGkCdIDADAE6QGAJ0gRpAnSBGkCoCUAAjAABgAAAYAYAjAABgBgBgBgCcAMAMAMAMAMAMAAGAJAYAAAP/9k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13" descr="data:image/jpeg;base64,/9j/4AAQSkZJRgABAQAAAQABAAD/2wCEAAkGBxISDw8QDxIPEBAPDxAPEBAUDxAUFBQPFhUWFxUUFRQYHCggGBomGxUVITEhJSkrLi4uFx8zODMsNygtLisBCgoKDg0OGxAQGywlICQsLCwsLCwsLCwsLCwsLCwsLCwsLCwsLCwsLCwsLCwsLCwsLCwsLCwsLCwsLCwsLCwsLP/AABEIAOAA4QMBEQACEQEDEQH/xAAcAAEAAQUBAQAAAAAAAAAAAAAAAQIEBQYHAwj/xAA+EAACAQMBBAcFBgQGAwEAAAAAAQIDBBESBSExQQYHE1FhcYEUIjKRoSNCUnLB0RViorEzQ1NUgvA0kvEk/8QAGwEBAAIDAQEAAAAAAAAAAAAAAAMEAQIFBgf/xAAxEQEAAgIBAwIEAwcFAAAAAAAAAQIDEQQSITEFQRMiUXEUMrEGI0JhgZGhFcHR4fD/2gAMAwEAAhEDEQA/AO4gAAAAAAAAAAAAAAAAAAAAAAAAAAAAAAAAAAAAAAAAAAQBTUqKKbbSS3tt4QmYhmIme0Q1jafWDYUW4ut2slucaUZT392pbvqQW5FK+7p4PR+VljcV1H82Cq9bdun7tvXku9umv1Ip5lfaF+v7OZZ83j/Kqj1tWzfv0LiK706cv1EcyvvDFv2czR4tE/3Ziw6xdn1Wk6zpN8qkJxX/ALYx9SWvIpPupZfRuXj/AId/Zs9tdQqRUqcozi+EoyTXzRNExPhzL0tSdWjT1yNtRMyJAAAAAAAAAAAAAAAAAAAAAAAa90s6V0LGnmo9dWSfZ0Yv3pPvfdHxIsuaMcL/AAfT8nKt2jt7y4v0j6V3V7J9tNxp592jBtU0uWV95+LOZfNa/l7Th+m4eNHyxufrLBkToTsEmwMbB2Psu9m7TrW81O3q1KUv5ZNJ/mXBrzNq3ms/KhzcbFmjWSsT/wC+rpHRfrRy409oJRzhK4gt3/OPLzXyRdxcv2s81zvQJiJtgn+jptCtGcYzhJSjJJxkmmmu9Mu734eZtWazq3l6mWAAAAAAAAAAAAAAAAAAAAAGvdMek1OxoOcsSqy92lSzvlLvfcl3kObLFK791/0/gX5WTpj8seZcE2jfVK9WdatJzqTeXJ/RJcl4HKtebTuXvsOCmGkUpGohbGqUYABkAAADZ2bZ0G6ZVLGapzbnaTl78OLpt/fh+seZZw55pOpcf1P0uvKjrr2t9fq7laXMKsIVKclOE4qUZJ5Ti+DTOnFotG4eHvS1LTW0amHuZagAAAAAAAAAAAAAAAAAAxu3tr07WhOvVe6Kwo85TfCK8WaZLxSvVKzxOLfk5YxU93z/ANIts1LuvOtVllt4jHlGPKMfBHJyXm87l9A4vFpxsXRViyNYAGQPGvdwh8T393Mkrjmytm5mLH5lbfxan/N8iT8NKn/q+Hfuube6hPdF5fdwZpbFaq3i5uHLOqy9yKVrygM7SB0Xqo6UOnVVjWl9nVeaDb+Cpvbh5Pl4+Zd4ubXyS81676f11/EUjvHn/l19HQeSSAAAAAAAAAAAAAAAAARIDivWbt917qVKD+ytm4R7pVfvy9Ph9Gcvk5Ou3T7Q9z6Hw4wYPiz+a36NEK7saAAF5Z9Hr66WLO3qTXB1WtNNeCnLCb8slnDhm3eXE9S9Trh/d0nu9a/VLtZLV2VKT7lXhn6l2Kaebnk1t5lq+2Ojt3aPF1b1qK/FKD0PymvdfzNZiW9clZ8SsKcTEp48s5Y1pNYnvxwlz8n3lbJj34dfh8y1Jill0VZ+jvROwCqE3FqUXiUWpRa4qSeU16iJ1O2LViazE+JfRfRHbHtdlQr/AHpQxPwqR3S+qOxiv1V2+dc7j/Az2x/2+zMkioAAAAAAAAAAAAAAAAMZ0k2j7PaXFfnTpycfzYxH64NMltVmVniYfjZq0+svmS/2slNp5m8tzln7z4/U5tcM2+aXtc/qNMVox1jtCKV9CX3sPue41nDaEmLn4r+Z0uCOYmFyLRMdl9sTZ0rm5o20NzrTUc90d7lL0Sb9DbHSbWiEHM5EcfDN/pD6PsLSFGlTo00owpQjCKXJJYOxEajUPneS83vNp8rnBlG8rmhCpCUKkYzhJYlCSUotdzTDMTpxbrG6toW2byxi1QzmtR49l/PFv7nLHLy4Q3rru6fF5HV8lvLQU1FEUulWJVUKmU/BlLJGpeg4eTqp3emSNbTkG3WOpS+zSurdv4JxrRXcpLS/rH6nQ4du0w8n+0WKPiUyR7xp01Ft5tJkAAAAAAAAAAAAAAAMF0z2DK+s6ltCq6Dm4vWo6uG/DWVuzg1tXqjSbBmnDfqhwnb3VTtK31OFOF1BZxKjLMseNOWH8skU00v15VbfmaTXoyhJwqRlCa4wnFxkvNPeazCeJi3iU0riUeEmvDl8jWaxZLTPkxz2nTunU70Vr0//AN93FU5Tp6bem01NQlvc5L7uVjC48TfFhivdV5/qV89IxT4h1QsOQAAPKvRU4yhJKUZRcZJ8HFrDTEsxOp2+XulmzXbXtzbb9NGq1Fv/AE2lKH9LRRv2nT0/Hnrx1v8AVtfQrq4r3MFWry9moTw45Wak496i90V4v5COPNy3q1ONE0pG5/w6JZ9XGzoJKVOpVeN8qlWWX6Rwl8iaONSPMObk9a5d5/Nr7PK/6s9n1E+zVahLlKFVtesZ5WBbi0nw2x+ucqk/NO4/mtugvRSvYbQrKTVW3q20tNZbvejOGIyjylhvwNcOGcdp+ib1H1HHy+PXtq0T4/pLoiLTgpAAAAAAAAAAAAAAAAAIwBY7U2Lb3MdFzRpVo904KXyfFGNQ2i0x4ats7qr2bQuoXNOnN9n70KM6kp041M7p4lltrllv6Ix0RvaWeReY1Mt3wbINJAAAIA5Xe9H4XXSK6q1Fqo2sLaU4tbp1nTWiL78JZa8EV+jqybdeM/wuHER5nf8AZv6rljs5GztgHbg3KqNwYGQoVNST/wC5Mj0AAAAAAAAAAAAAAAAAAAAAAAAIyB5XVeNOEpzajCEXKUm9yilltmJnTalZvbUNB6L7QVaFxdJYd1dVanjojinD+mCI8Vtx1LnOxzjtGP6R/wBs17SSqJ7SA9oAlXAGV2LWzrXdh/PP7AZQAAAAAAAAAAAAAAAAAAAAAABAHheXdOlCVSrONOEFmU5NJJeZiZiPLbHS156axuXFen3TyV5mhb5hap7290qrXNrlHw+Zz83I6/lh6/030qvH/eZO9v0XfQG+TtZU876dSWV4S3p/3+RPxZ3Xpcn17FNc0XjxLZfaS04s+Uq5DCfaAKlcAbD0XWVUlyzGK9Mv9QM6AAAAAAAAAAAAAAAAAAAAABAGD6T9KaFjT1VpZqNNwox+KX7LxZHkyRSNrvD4GXlW1SO3vLh/SvpZcX081XopJ5hQi3pXi/xPxZzsmab/AGev4fBxcaPl8/VgSJdZPo/tT2etqf8AhzWmp4LlL0f6k2DJ0Wc/1Lh/icPbzHhvyuk0mmmmsp+B04tEx2eItW1Z6bR3XGz76kpNVouSeEveax8jPlr4ZmWzadWOq3npf4J718+K+oHquj8tOe1Wr8m7PowNm2PQjTpRhF5cfiffJ8WBfAAAAAAAAAAAAAAAAAAAAAgDUOnPTKNlHsqWmd1OOYxe+NOL+/PH0XMr583RHZ1vTPTLcq3VbtSPf/Zw7aV/OvUlUqTlUlJ5lOTy2/0XcuRz7Wm07l7CmOmOsVxxqIWhhsAAMvsG/rKcKNKMq2uWI0lvln+Xu9dxYw5bxOnI9S4ODJSclp1LdL3ZNanJwqR0yWMrKfFZ4ridF47x2hVs66qQT974d6WeXMDY9l7c1YTYG1bKisznvy1Fcd2N74eoGSAAAAAAAAAAAAAAAAAAACGBhOl23o2VrOs8Ob9ylH8VR8PRcX4Ijy5IpXa5wOJblZopHj3+z592neTqTnOpJzqVZOU5Pi2+P/w5UzMzuXvYrTHjilY1ELANAM7AMt0b6O3F9V7O3jlL/EqyyqdNfzPv8OLJKY5vKnyudj41d28/R3Poj0QoWFP7P360ku0ryXvS8Evux8F9To48UUh4/l83JyLbtPb6PK7qwnUlN4edy8luRJtUWFxsejU3/BLvQDZ2wuynnEZR/Es8fFAZ6vUdNRnH7r95d8WBlbaupxUo8H9GB6gAAAAAAAAAAAAAAAAACGBxfrb2v2t7G3T9y1hhrl2s0m/ktK9Wc/lX3OnsPQuP8PDOWf4v0hz6tLLK0OxeXnky1MgbB0M6L1NoXHZxbhRp4lXq4+GOfhj3ye/HdxJcWLrlz+fzq8am/efDv+xtk0bWjGjbwUKcF6t85SfNvvZ0q1iHjcuW+W/VaV3VWYyS4tNLzwZRubyv8PD5AelPaa7wPeO2GuEvqBX/ABrc1J5TTyBlNh7QxjnF8QNpi8rK5gSAAAAAAAAAAAAAAAAAUVZYTb5JsMxG50+Z9r3jrXFes97q1qk/RyePpg5F56rTL6HxqRjw1pHtEMYzDaQNdgNvoTq22QrfZtBYxOsu3qPm5T3pPyjpXodPDXpq8T6jm+LyLT9O0NpJVEwBoO29lR9oqrTnMtS9d/6gY2psP/j4ZeQPOGyEnvbfqwMxY20KcWlFe98Wd7a8WwL+G0YR3JJeiA2LZM3KjGT55a8s7gLwAAAAAAAAAAAAAAAAAxXSq57OxvKnOFtWkvPQ8Gl51WZWOLXrzUr9Zh80ymore0sLmzlREz4e+vetI+adPGNRPg0/UzNZhDGalvEqjDfcK6FFznCmuNScYLzk0v1M1jctL2iKzL6nt6SjCMVwjFRXklg60do08Bad2mXqZYQBqO1rj7Wc+TenPgt36AWbrIDynXigIdzq3Q398uSAzuyNhUJ04VKilOT45nLTlP8ACtwGxxiksJYS3JeAEgAAAAAAAAAAAAAAAAGO6Q7M9qta1trdPtoOGtLOE/Dma2r1RpLgzTiyRePZxza3Uldtt0byhV37o1YTp7vOOr+xHGKK+Fu3Ptknd2r33VXtalwt1VXfSrU5fRtP6GeiW1eTHtLCVOj+0Kc405Wt5GcpaYrsanvS7k8YZpNIn2T15dqxuLOmdA+q+87Wjc3840I05wqxoLE6knFppTfCK8N78jMYIju0y+qZLVmn1dqwTuSkDyum+znp46JY88Aaa0przAsKuy038U15SYFC2dBfFmWO9tgTVrpYS3Abt0d/8am+/U/qwMkAAAAAAAAAAAAAAAAAAIYFntLadG3g6lepClBfelJL0XezW1orHdLiwZMttUjctEv+t21hJxo0a9ZLdr9yCfll5+aRXnlV26tPQ81o3aYj+S+2J1oWVeap1O0tpSaSdVR0NvlrTaXrg3pyK2nSHP6RnxR1R3+zd4SzvW9NZTJ4cufOlYACGBp9anpnOK4RlJLyyB4TkBY3lbTFt8kBiKDlN5fMDqey6WmhSj3U4r1xvAugAAAAAAAAAAAAAAAACMgaR1g9NfY8UKGmVzOOpt71Tg+Da5yeNyK2fP0dodr0r0v8TPxMnasf5cX2ztWrXm5Vqk6sucpSb9EuCXgij1Wt5eo+HjxR0Y6xEfqxwYAbdf6m+k0qinY1pOTpQ7ShJtt9kt0oemVjwZd4+TfyvN+scWKz8Wvv5+7qRacIAAajfv7Wp+eQFlVYGF2tPOmPe8vyX/foBXY098V3tIDqEFhJdywBUAAAAAAAAAjIDIDIDIDIDIDIEBh809Kr+VW+u5y4u4qx/wCMZOEV8oo5d4mbTt7viWjHgpWPp+rDtmifq2gywAbf1TJ/xe3053U6+r8vZy4+uCbj/ncz1eY/DT94fQGS+8knJkMgahfP7Wp+eX9wLGswMDcPVVfhuAymy4ZqUl3zh/dAdHAZAZAZAZAZAZAkABRkBkBqAZAZAjIE6gIyB88dZWyXabRrZWKdxJ16UuT1b5rzUm/minkpqz0nD5XViiPp2atTqqTxlKXLx8PMitVfw8iN6lWQ/dc3CGZ1vwxM6jbs/VH0UnbwneXEXCrXgoUqbWJQo8W5Lk5PG7kku8vYMfTG3mPVeZXLb4dJ7Q6PqLDkGoCmrVUYuT4JZA0+7qe9KX4pN/MCwr1UBiKfxMDObBhm4opfjUvRb/0A3zUBOoBkBkBkBkCcgMgMgeWoBqAjUA1gRrAjtAI7QCO0AxHSXYdvfUHQuY5XGE1hTpzxjVBvg/Dg+ZiY23xZLY53DkW1epu7U37LXt6tPLx2jnTklyziLTI/hrn4xe7D6oa3G9u4wX4KKc5Y/PNJL5GPgxPlv/qOSsfLLoGwuhthaOMqdJTqR4Var7Safes7ovySNq4q1V83NzZfzWbJ2xIqp7cB2wGO21c+4orm8vyQGq3lYD22RZOUK1efwwpzUPGeN79E/m/ADC0l7wGzdF4/bZ7oS/YDbdYE6gJUgGoCdQE5AZAnIDIHiBSwIbApbApcgKJTAolVfiB5TrvxAt6l3JfdfyAtp7Qn+CT9Bs7PP+Iz/wBOYFUb6f4JAesLuf4WB6xry7gPSNZgWO0E5b+OEBhHa1JvEYyeWk3peF4tgbDeONK2dOPODhHxfNv6/MDU6du8gZ/Y9RUpOUsvMWklv35X7AZmjtJPiseoF7Comk1wArUwKtQE6gJ1ASpATqAagKQIwBGAKcAQ4gU6QIcAKXACl0/ACl0wKZUgKHACnSBTIC3uai0tNuOeeAMY9uQg9MpRz3p7mB6Lb0cbmgLHad+6kfcxKae5ZS3cwMdTqXC/yZPylD9wPeN1X/29X+n9wPend1/9vV+n7gbLYVZKnFSTylv8wLxVQKlUArUwKlICpMCdQE5A9cAMARpAaQIcQI0gQ4gRoAhwAh0wDpgUukBS6QEezoCiVonyAtq2x6Uvipwl5xQFs+i9q/8AJh6ZQHrQ6P0IfBTjH5gXS2dFcEBUrJdwFatUBUrYCpUQJ7ECeyAnswJUAJ0AToA9sAMARgBgBgBgCGgGAGAGkCHEBpAjSBOkCNIDSA0gTpAaQGkCdIDADAE6QGAJ0gRpAnSBGkCoCUAAjAABgAAAYAYAjAABgBgBgBgCcAMAMAMAMAMAMAAGAJAYAAAP/9k=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3326" name="Picture 1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55400" y="4882557"/>
            <a:ext cx="1295400" cy="128964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2857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128984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57200" y="602158"/>
            <a:ext cx="5410200" cy="892552"/>
          </a:xfrm>
          <a:prstGeom prst="rect">
            <a:avLst/>
          </a:prstGeom>
          <a:solidFill>
            <a:schemeClr val="bg1">
              <a:lumMod val="75000"/>
            </a:schemeClr>
          </a:solidFill>
          <a:ln w="28575"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Atrium Medical Corporation</a:t>
            </a:r>
          </a:p>
          <a:p>
            <a:r>
              <a:rPr lang="en-US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[Headquarters Facility]</a:t>
            </a:r>
            <a:endParaRPr lang="en-US" sz="2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" y="1532215"/>
            <a:ext cx="3581400" cy="326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>
                <a:solidFill>
                  <a:schemeClr val="bg1">
                    <a:lumMod val="50000"/>
                  </a:schemeClr>
                </a:solidFill>
              </a:rPr>
              <a:t>Table of Contents</a:t>
            </a:r>
          </a:p>
          <a:p>
            <a:endParaRPr lang="en-US" sz="2400" b="1" u="sng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Title Page</a:t>
            </a:r>
          </a:p>
          <a:p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Project Information</a:t>
            </a:r>
          </a:p>
          <a:p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Depth Analysis 1</a:t>
            </a:r>
          </a:p>
          <a:p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Depth Analysis 2</a:t>
            </a:r>
          </a:p>
          <a:p>
            <a:endParaRPr lang="en-US" sz="2000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Conclusion &amp; Recommendations</a:t>
            </a:r>
          </a:p>
          <a:p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Acknowledgements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105400" y="3576459"/>
            <a:ext cx="3429000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</a:rPr>
              <a:t>Depth Analysis 3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Problem Statement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Proposed Solution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PtD Industry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System Selection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Typical Steel Connections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NISD Details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Analysis Results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 smtClean="0">
              <a:solidFill>
                <a:schemeClr val="accent2">
                  <a:lumMod val="75000"/>
                </a:schemeClr>
              </a:solidFill>
            </a:endParaRP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609600" y="3733800"/>
            <a:ext cx="4419600" cy="0"/>
          </a:xfrm>
          <a:prstGeom prst="straightConnector1">
            <a:avLst/>
          </a:prstGeom>
          <a:ln w="28575">
            <a:solidFill>
              <a:schemeClr val="bg1">
                <a:lumMod val="75000"/>
              </a:schemeClr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5105400" y="3657600"/>
            <a:ext cx="0" cy="243840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5105400" y="6096000"/>
            <a:ext cx="2895600" cy="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2" descr="http://www.engr.psu.edu/ae/thesis/portfolios/2014/jjm5521/Atrium_HQ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33" r="4730"/>
          <a:stretch/>
        </p:blipFill>
        <p:spPr bwMode="auto">
          <a:xfrm>
            <a:off x="5981700" y="602158"/>
            <a:ext cx="2476500" cy="92184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7" name="Picture 16" descr="https://www.asse.org/professionalaffairs_new/images/PtD_logo.pn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45" r="18347"/>
          <a:stretch/>
        </p:blipFill>
        <p:spPr bwMode="auto">
          <a:xfrm>
            <a:off x="14848114" y="2764467"/>
            <a:ext cx="2514600" cy="178626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9677400" y="1480066"/>
            <a:ext cx="48006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Industry developed to prevent hazards from occurring during construction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Began in late 90’s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Construction tasks &amp; processes viewed during conceptual and design phase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Ensures safety of workers during construction</a:t>
            </a:r>
          </a:p>
          <a:p>
            <a:pPr lvl="1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Picture 18"/>
          <p:cNvPicPr/>
          <p:nvPr/>
        </p:nvPicPr>
        <p:blipFill>
          <a:blip r:embed="rId4"/>
          <a:stretch>
            <a:fillRect/>
          </a:stretch>
        </p:blipFill>
        <p:spPr>
          <a:xfrm>
            <a:off x="19354800" y="4419600"/>
            <a:ext cx="3467100" cy="168218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1" name="TextBox 20"/>
          <p:cNvSpPr txBox="1"/>
          <p:nvPr/>
        </p:nvSpPr>
        <p:spPr>
          <a:xfrm>
            <a:off x="18516600" y="442048"/>
            <a:ext cx="480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1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601200" y="467380"/>
            <a:ext cx="670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Depth Analysis 3:</a:t>
            </a:r>
            <a:endParaRPr lang="en-US" sz="28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8364200" y="467380"/>
            <a:ext cx="6019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Prevention through Design Industry</a:t>
            </a:r>
            <a:endParaRPr lang="en-US" sz="28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>
            <a:off x="9601200" y="965774"/>
            <a:ext cx="16840200" cy="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9650186" y="1066800"/>
            <a:ext cx="46373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Prevention through Design (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PtD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):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338" name="Picture 2" descr="http://www.asse.org/education/ptd/images/prevention_design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83" r="6656" b="13722"/>
          <a:stretch/>
        </p:blipFill>
        <p:spPr bwMode="auto">
          <a:xfrm>
            <a:off x="13095514" y="4913086"/>
            <a:ext cx="4267200" cy="142843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4340" name="Picture 4" descr="http://www.lhsfna.org/lhsfna/assets/Image/Fotolia_20062484_M(2)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0" y="4913087"/>
            <a:ext cx="1972128" cy="118291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" name="TextBox 1"/>
          <p:cNvSpPr txBox="1"/>
          <p:nvPr/>
        </p:nvSpPr>
        <p:spPr>
          <a:xfrm>
            <a:off x="22979743" y="4658142"/>
            <a:ext cx="429985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 the timeline of the project schedule increase, the ability to influence safety on the project decreases.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26" name="Picture 25"/>
          <p:cNvPicPr/>
          <p:nvPr/>
        </p:nvPicPr>
        <p:blipFill rotWithShape="1">
          <a:blip r:embed="rId7"/>
          <a:srcRect l="-9804" r="-10517"/>
          <a:stretch/>
        </p:blipFill>
        <p:spPr bwMode="auto">
          <a:xfrm>
            <a:off x="20231100" y="1504327"/>
            <a:ext cx="6172200" cy="253427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28575" cap="sq" cmpd="sng" algn="ctr">
            <a:solidFill>
              <a:schemeClr val="accent2">
                <a:lumMod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20116800" y="1052193"/>
            <a:ext cx="601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Prevention through Design Process: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5773400" y="4538246"/>
            <a:ext cx="4648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Ref: www.asse.org</a:t>
            </a:r>
            <a:endParaRPr lang="en-US" sz="16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5773400" y="6324600"/>
            <a:ext cx="4648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Ref: www.asse.org</a:t>
            </a:r>
            <a:endParaRPr lang="en-US" sz="16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0820400" y="6096000"/>
            <a:ext cx="4648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Ref: www.lhsfna.org</a:t>
            </a:r>
            <a:endParaRPr lang="en-US" sz="16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2860000" y="4038600"/>
            <a:ext cx="4648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Ref: www.designforconstructionsafety.org</a:t>
            </a:r>
            <a:endParaRPr lang="en-US" sz="16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1031200" y="6096000"/>
            <a:ext cx="4648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Ref: www.elcosh.org</a:t>
            </a:r>
            <a:endParaRPr lang="en-US" sz="16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7369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57200" y="602158"/>
            <a:ext cx="5410200" cy="892552"/>
          </a:xfrm>
          <a:prstGeom prst="rect">
            <a:avLst/>
          </a:prstGeom>
          <a:solidFill>
            <a:schemeClr val="bg1">
              <a:lumMod val="75000"/>
            </a:schemeClr>
          </a:solidFill>
          <a:ln w="28575"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Atrium Medical Corporation</a:t>
            </a:r>
          </a:p>
          <a:p>
            <a:r>
              <a:rPr lang="en-US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[Headquarters Facility]</a:t>
            </a:r>
            <a:endParaRPr lang="en-US" sz="2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" y="1532215"/>
            <a:ext cx="3581400" cy="326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>
                <a:solidFill>
                  <a:schemeClr val="bg1">
                    <a:lumMod val="50000"/>
                  </a:schemeClr>
                </a:solidFill>
              </a:rPr>
              <a:t>Table of Contents</a:t>
            </a:r>
          </a:p>
          <a:p>
            <a:endParaRPr lang="en-US" sz="2400" b="1" u="sng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Title Page</a:t>
            </a:r>
          </a:p>
          <a:p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Project Information</a:t>
            </a:r>
          </a:p>
          <a:p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Depth Analysis 1</a:t>
            </a:r>
          </a:p>
          <a:p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Depth Analysis 2</a:t>
            </a:r>
          </a:p>
          <a:p>
            <a:endParaRPr lang="en-US" sz="2000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Conclusion &amp; Recommendations</a:t>
            </a:r>
          </a:p>
          <a:p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Acknowledgements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105400" y="3576459"/>
            <a:ext cx="34290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</a:rPr>
              <a:t>Depth Analysis 3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Problem Statement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Proposed Solution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PtD Industry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System Selection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Typical Steel Connections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NISD Details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Analysis Results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 smtClean="0">
              <a:solidFill>
                <a:schemeClr val="accent2">
                  <a:lumMod val="75000"/>
                </a:schemeClr>
              </a:solidFill>
            </a:endParaRP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609600" y="3733800"/>
            <a:ext cx="4419600" cy="0"/>
          </a:xfrm>
          <a:prstGeom prst="straightConnector1">
            <a:avLst/>
          </a:prstGeom>
          <a:ln w="28575">
            <a:solidFill>
              <a:schemeClr val="bg1">
                <a:lumMod val="75000"/>
              </a:schemeClr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5105400" y="3657600"/>
            <a:ext cx="0" cy="243840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5105400" y="6096000"/>
            <a:ext cx="2895600" cy="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2" descr="http://www.engr.psu.edu/ae/thesis/portfolios/2014/jjm5521/Atrium_HQ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33" r="4730"/>
          <a:stretch/>
        </p:blipFill>
        <p:spPr bwMode="auto">
          <a:xfrm>
            <a:off x="5981700" y="602158"/>
            <a:ext cx="2476500" cy="92184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1" name="Rectangle 10"/>
          <p:cNvSpPr/>
          <p:nvPr/>
        </p:nvSpPr>
        <p:spPr>
          <a:xfrm flipV="1">
            <a:off x="0" y="-2743200"/>
            <a:ext cx="9144000" cy="2743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flipV="1">
            <a:off x="9158027" y="-2743200"/>
            <a:ext cx="9144000" cy="27432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 flipV="1">
            <a:off x="18288000" y="-2743200"/>
            <a:ext cx="9144000" cy="2743200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18516600" y="442048"/>
            <a:ext cx="480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1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601200" y="467380"/>
            <a:ext cx="670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Depth Analysis 3:</a:t>
            </a:r>
            <a:endParaRPr lang="en-US" sz="28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8364200" y="467380"/>
            <a:ext cx="6019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System Selection</a:t>
            </a:r>
            <a:endParaRPr lang="en-US" sz="28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>
            <a:off x="9601200" y="965774"/>
            <a:ext cx="16840200" cy="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5863038"/>
              </p:ext>
            </p:extLst>
          </p:nvPr>
        </p:nvGraphicFramePr>
        <p:xfrm>
          <a:off x="18608062" y="1524000"/>
          <a:ext cx="4861538" cy="4767072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1629193"/>
                <a:gridCol w="1251145"/>
                <a:gridCol w="1981200"/>
              </a:tblGrid>
              <a:tr h="16164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u="sng" dirty="0">
                          <a:effectLst/>
                        </a:rPr>
                        <a:t>System Name</a:t>
                      </a:r>
                      <a:endParaRPr lang="en-US" sz="1600" dirty="0">
                        <a:solidFill>
                          <a:srgbClr val="943634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7501" marR="5750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u="sng">
                          <a:effectLst/>
                        </a:rPr>
                        <a:t>Safety Risk</a:t>
                      </a:r>
                      <a:endParaRPr lang="en-US" sz="1600">
                        <a:solidFill>
                          <a:srgbClr val="943634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7501" marR="5750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u="sng" dirty="0">
                          <a:effectLst/>
                        </a:rPr>
                        <a:t>Risk Percentage</a:t>
                      </a:r>
                      <a:endParaRPr lang="en-US" sz="1600" dirty="0">
                        <a:solidFill>
                          <a:srgbClr val="943634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7501" marR="57501" marT="0" marB="0"/>
                </a:tc>
              </a:tr>
              <a:tr h="161642"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solidFill>
                          <a:srgbClr val="943634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7501" marR="57501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61642"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Foundation</a:t>
                      </a:r>
                      <a:endParaRPr lang="en-US" sz="1600" dirty="0">
                        <a:solidFill>
                          <a:srgbClr val="943634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7501" marR="57501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4%</a:t>
                      </a:r>
                      <a:endParaRPr lang="en-US" sz="1600" dirty="0">
                        <a:solidFill>
                          <a:srgbClr val="943634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7501" marR="57501" marT="0" marB="0"/>
                </a:tc>
              </a:tr>
              <a:tr h="161642">
                <a:tc gridSpan="3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solidFill>
                          <a:srgbClr val="943634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7501" marR="57501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solidFill>
                          <a:srgbClr val="943634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7501" marR="57501" marT="0" marB="0"/>
                </a:tc>
              </a:tr>
              <a:tr h="161642"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Structural Frame</a:t>
                      </a:r>
                      <a:endParaRPr lang="en-US" sz="1600" dirty="0">
                        <a:solidFill>
                          <a:srgbClr val="943634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7501" marR="57501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28%</a:t>
                      </a:r>
                      <a:endParaRPr lang="en-US" sz="1600">
                        <a:solidFill>
                          <a:srgbClr val="943634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7501" marR="57501" marT="0" marB="0"/>
                </a:tc>
              </a:tr>
              <a:tr h="161642">
                <a:tc gridSpan="3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solidFill>
                          <a:srgbClr val="943634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7501" marR="57501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solidFill>
                          <a:srgbClr val="943634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7501" marR="57501" marT="0" marB="0"/>
                </a:tc>
              </a:tr>
              <a:tr h="161642"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Exterior Enclosure</a:t>
                      </a:r>
                      <a:endParaRPr lang="en-US" sz="1600" dirty="0">
                        <a:solidFill>
                          <a:srgbClr val="943634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7501" marR="57501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18%</a:t>
                      </a:r>
                      <a:endParaRPr lang="en-US" sz="1600" dirty="0">
                        <a:solidFill>
                          <a:srgbClr val="943634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7501" marR="57501" marT="0" marB="0"/>
                </a:tc>
              </a:tr>
              <a:tr h="161642">
                <a:tc gridSpan="3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solidFill>
                          <a:srgbClr val="943634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7501" marR="57501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solidFill>
                          <a:srgbClr val="943634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7501" marR="57501" marT="0" marB="0"/>
                </a:tc>
              </a:tr>
              <a:tr h="161642"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Roof</a:t>
                      </a:r>
                      <a:endParaRPr lang="en-US" sz="1600" dirty="0">
                        <a:solidFill>
                          <a:srgbClr val="943634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7501" marR="57501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15%</a:t>
                      </a:r>
                      <a:endParaRPr lang="en-US" sz="1600">
                        <a:solidFill>
                          <a:srgbClr val="943634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7501" marR="57501" marT="0" marB="0"/>
                </a:tc>
              </a:tr>
              <a:tr h="161642">
                <a:tc gridSpan="3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solidFill>
                          <a:srgbClr val="943634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7501" marR="57501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solidFill>
                          <a:srgbClr val="943634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7501" marR="57501" marT="0" marB="0"/>
                </a:tc>
              </a:tr>
              <a:tr h="161642"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Interiors</a:t>
                      </a:r>
                      <a:endParaRPr lang="en-US" sz="1600" dirty="0">
                        <a:solidFill>
                          <a:srgbClr val="943634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7501" marR="57501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5%</a:t>
                      </a:r>
                      <a:endParaRPr lang="en-US" sz="1600">
                        <a:solidFill>
                          <a:srgbClr val="943634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7501" marR="57501" marT="0" marB="0"/>
                </a:tc>
              </a:tr>
              <a:tr h="161642">
                <a:tc gridSpan="3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solidFill>
                          <a:srgbClr val="943634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7501" marR="57501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solidFill>
                          <a:srgbClr val="943634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7501" marR="57501" marT="0" marB="0"/>
                </a:tc>
              </a:tr>
              <a:tr h="161642"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Plumbing</a:t>
                      </a:r>
                      <a:endParaRPr lang="en-US" sz="1600" dirty="0">
                        <a:solidFill>
                          <a:srgbClr val="943634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7501" marR="57501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1%</a:t>
                      </a:r>
                      <a:endParaRPr lang="en-US" sz="1600">
                        <a:solidFill>
                          <a:srgbClr val="943634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7501" marR="57501" marT="0" marB="0"/>
                </a:tc>
              </a:tr>
              <a:tr h="161642">
                <a:tc gridSpan="3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solidFill>
                          <a:srgbClr val="943634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7501" marR="57501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solidFill>
                          <a:srgbClr val="943634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7501" marR="57501" marT="0" marB="0"/>
                </a:tc>
              </a:tr>
              <a:tr h="161642"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HVAC</a:t>
                      </a:r>
                      <a:endParaRPr lang="en-US" sz="1600" dirty="0">
                        <a:solidFill>
                          <a:srgbClr val="943634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7501" marR="57501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17%</a:t>
                      </a:r>
                      <a:endParaRPr lang="en-US" sz="1600">
                        <a:solidFill>
                          <a:srgbClr val="943634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7501" marR="57501" marT="0" marB="0"/>
                </a:tc>
              </a:tr>
              <a:tr h="161642">
                <a:tc gridSpan="3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solidFill>
                          <a:srgbClr val="943634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7501" marR="57501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solidFill>
                          <a:srgbClr val="943634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7501" marR="57501" marT="0" marB="0"/>
                </a:tc>
              </a:tr>
              <a:tr h="161642"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Electrical</a:t>
                      </a:r>
                      <a:endParaRPr lang="en-US" sz="1600" dirty="0">
                        <a:solidFill>
                          <a:srgbClr val="943634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7501" marR="57501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13%</a:t>
                      </a:r>
                      <a:endParaRPr lang="en-US" sz="1600" dirty="0">
                        <a:solidFill>
                          <a:srgbClr val="943634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7501" marR="57501" marT="0" marB="0"/>
                </a:tc>
              </a:tr>
            </a:tbl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18497550" y="1066800"/>
            <a:ext cx="46373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SliDeRulE Results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840686" y="1070550"/>
            <a:ext cx="46373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SliDeRulE Information: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8669000" y="2590800"/>
            <a:ext cx="4800600" cy="24821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9829800" y="1524000"/>
            <a:ext cx="6477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afety in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esign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isk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valuator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Program designed to interpret the level of construction safety risk for a particular project.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This program is used primarily for: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Determining the level of safety risk for an entire building and each system within that building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Comparing designs based on risks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Learning about design features that could potentially increase or decrease risk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Creating building designs that minimize the risk of injury for construction workers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361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45850" y="1494710"/>
            <a:ext cx="2514600" cy="299685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2857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4" name="TextBox 23"/>
          <p:cNvSpPr txBox="1"/>
          <p:nvPr/>
        </p:nvSpPr>
        <p:spPr>
          <a:xfrm>
            <a:off x="23774400" y="4538246"/>
            <a:ext cx="4648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Ref: www.constructionsliderule.org</a:t>
            </a:r>
            <a:endParaRPr lang="en-US" sz="16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448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57200" y="602158"/>
            <a:ext cx="5410200" cy="892552"/>
          </a:xfrm>
          <a:prstGeom prst="rect">
            <a:avLst/>
          </a:prstGeom>
          <a:solidFill>
            <a:schemeClr val="bg1">
              <a:lumMod val="75000"/>
            </a:schemeClr>
          </a:solidFill>
          <a:ln w="28575"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Atrium Medical Corporation</a:t>
            </a:r>
          </a:p>
          <a:p>
            <a:r>
              <a:rPr lang="en-US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[Headquarters Facility]</a:t>
            </a:r>
            <a:endParaRPr lang="en-US" sz="2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" y="1532215"/>
            <a:ext cx="3581400" cy="326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>
                <a:solidFill>
                  <a:schemeClr val="bg1">
                    <a:lumMod val="50000"/>
                  </a:schemeClr>
                </a:solidFill>
              </a:rPr>
              <a:t>Table of Contents</a:t>
            </a:r>
          </a:p>
          <a:p>
            <a:endParaRPr lang="en-US" sz="2400" b="1" u="sng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Title Page</a:t>
            </a:r>
          </a:p>
          <a:p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Project Information</a:t>
            </a:r>
          </a:p>
          <a:p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Depth Analysis 1</a:t>
            </a:r>
          </a:p>
          <a:p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Depth Analysis 2</a:t>
            </a:r>
          </a:p>
          <a:p>
            <a:endParaRPr lang="en-US" sz="2000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Conclusion &amp; Recommendations</a:t>
            </a:r>
          </a:p>
          <a:p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Acknowledgements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105400" y="3576459"/>
            <a:ext cx="3429000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</a:rPr>
              <a:t>Depth Analysis 3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Problem Statement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Proposed Solution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PtD Industry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System Selection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Typical Steel Connections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NISD Details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Analysis Results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 smtClean="0">
              <a:solidFill>
                <a:schemeClr val="accent2">
                  <a:lumMod val="75000"/>
                </a:schemeClr>
              </a:solidFill>
            </a:endParaRP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609600" y="3733800"/>
            <a:ext cx="4419600" cy="0"/>
          </a:xfrm>
          <a:prstGeom prst="straightConnector1">
            <a:avLst/>
          </a:prstGeom>
          <a:ln w="28575">
            <a:solidFill>
              <a:schemeClr val="bg1">
                <a:lumMod val="75000"/>
              </a:schemeClr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5105400" y="3657600"/>
            <a:ext cx="0" cy="243840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5105400" y="6096000"/>
            <a:ext cx="2895600" cy="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2" descr="http://www.engr.psu.edu/ae/thesis/portfolios/2014/jjm5521/Atrium_HQ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33" r="4730"/>
          <a:stretch/>
        </p:blipFill>
        <p:spPr bwMode="auto">
          <a:xfrm>
            <a:off x="5981700" y="602158"/>
            <a:ext cx="2476500" cy="92184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1" name="TextBox 20"/>
          <p:cNvSpPr txBox="1"/>
          <p:nvPr/>
        </p:nvSpPr>
        <p:spPr>
          <a:xfrm>
            <a:off x="18516600" y="442048"/>
            <a:ext cx="480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1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601200" y="467380"/>
            <a:ext cx="670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Depth Analysis 3:</a:t>
            </a:r>
            <a:endParaRPr lang="en-US" sz="28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8364200" y="467380"/>
            <a:ext cx="6019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Typical Steel Connections</a:t>
            </a:r>
            <a:endParaRPr lang="en-US" sz="28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>
            <a:off x="9601200" y="965774"/>
            <a:ext cx="16840200" cy="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386" name="Picture 2" descr="E:\Thesis - AE 481W\Final Report\Depth 3\Connection 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136" t="-2" r="223" b="-2341"/>
          <a:stretch/>
        </p:blipFill>
        <p:spPr bwMode="auto">
          <a:xfrm>
            <a:off x="9601200" y="1191321"/>
            <a:ext cx="2057400" cy="216147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6387" name="Picture 3" descr="E:\Thesis - AE 481W\Final Report\Depth 3\Connection 2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981" t="-1" r="-268" b="407"/>
          <a:stretch/>
        </p:blipFill>
        <p:spPr bwMode="auto">
          <a:xfrm>
            <a:off x="11887200" y="1171963"/>
            <a:ext cx="1926792" cy="217307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6388" name="Picture 4" descr="E:\Thesis - AE 481W\Final Report\Depth 3\Connection 6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73194" y="3581400"/>
            <a:ext cx="5309966" cy="243114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6389" name="Picture 5" descr="E:\Thesis - AE 481W\Final Report\Depth 3\Connection 3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801" t="-1" b="-783"/>
          <a:stretch/>
        </p:blipFill>
        <p:spPr bwMode="auto">
          <a:xfrm>
            <a:off x="14020800" y="1171963"/>
            <a:ext cx="1981200" cy="218083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6390" name="Picture 6" descr="E:\Thesis - AE 481W\Final Report\Depth 3\Connection 5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831" t="-1" b="-2271"/>
          <a:stretch/>
        </p:blipFill>
        <p:spPr bwMode="auto">
          <a:xfrm>
            <a:off x="16230600" y="1168334"/>
            <a:ext cx="1752600" cy="218446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9219" name="Picture 3" descr="E:\Thesis - AE 481W\Final Report\Depth 3\Double Angle Connection.JP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104"/>
          <a:stretch/>
        </p:blipFill>
        <p:spPr bwMode="auto">
          <a:xfrm>
            <a:off x="9829800" y="3585030"/>
            <a:ext cx="2656760" cy="242751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9220" name="Picture 4" descr="E:\Thesis - AE 481W\Final Report\Depth 3\Steel Framing Connection Notes.JPG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633" r="-6732"/>
          <a:stretch/>
        </p:blipFill>
        <p:spPr bwMode="auto">
          <a:xfrm>
            <a:off x="18981057" y="1219200"/>
            <a:ext cx="7765143" cy="479334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4" name="TextBox 23"/>
          <p:cNvSpPr txBox="1"/>
          <p:nvPr/>
        </p:nvSpPr>
        <p:spPr>
          <a:xfrm>
            <a:off x="13335000" y="6062246"/>
            <a:ext cx="5486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Ref: All Snips from Atrium Medical Project Documents</a:t>
            </a:r>
            <a:endParaRPr lang="en-US" sz="16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3317200" y="6043196"/>
            <a:ext cx="5486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Ref: Atrium Medical Project Documents</a:t>
            </a:r>
            <a:endParaRPr lang="en-US" sz="16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4799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57200" y="602158"/>
            <a:ext cx="5410200" cy="892552"/>
          </a:xfrm>
          <a:prstGeom prst="rect">
            <a:avLst/>
          </a:prstGeom>
          <a:solidFill>
            <a:schemeClr val="bg1">
              <a:lumMod val="75000"/>
            </a:schemeClr>
          </a:solidFill>
          <a:ln w="28575"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Atrium Medical Corporation</a:t>
            </a:r>
          </a:p>
          <a:p>
            <a:r>
              <a:rPr lang="en-US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[Headquarters Facility]</a:t>
            </a:r>
            <a:endParaRPr lang="en-US" sz="2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" y="1532215"/>
            <a:ext cx="3581400" cy="326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>
                <a:solidFill>
                  <a:schemeClr val="bg1">
                    <a:lumMod val="50000"/>
                  </a:schemeClr>
                </a:solidFill>
              </a:rPr>
              <a:t>Table of Contents</a:t>
            </a:r>
          </a:p>
          <a:p>
            <a:endParaRPr lang="en-US" sz="2400" b="1" u="sng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Title Page</a:t>
            </a:r>
          </a:p>
          <a:p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Project Information</a:t>
            </a:r>
          </a:p>
          <a:p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Depth Analysis 1</a:t>
            </a:r>
          </a:p>
          <a:p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Depth Analysis 2</a:t>
            </a:r>
          </a:p>
          <a:p>
            <a:endParaRPr lang="en-US" sz="2000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Conclusion &amp; Recommendations</a:t>
            </a:r>
          </a:p>
          <a:p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Acknowledgements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105400" y="3576459"/>
            <a:ext cx="3429000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</a:rPr>
              <a:t>Depth Analysis 3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Problem Statement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Proposed Solution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PtD Industry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System Selection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Typical Steel Connections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NISD Details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Analysis Results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 smtClean="0">
              <a:solidFill>
                <a:schemeClr val="accent2">
                  <a:lumMod val="75000"/>
                </a:schemeClr>
              </a:solidFill>
            </a:endParaRP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609600" y="3733800"/>
            <a:ext cx="4419600" cy="0"/>
          </a:xfrm>
          <a:prstGeom prst="straightConnector1">
            <a:avLst/>
          </a:prstGeom>
          <a:ln w="28575">
            <a:solidFill>
              <a:schemeClr val="bg1">
                <a:lumMod val="75000"/>
              </a:schemeClr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5105400" y="3657600"/>
            <a:ext cx="0" cy="243840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5105400" y="6096000"/>
            <a:ext cx="2895600" cy="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2" descr="http://www.engr.psu.edu/ae/thesis/portfolios/2014/jjm5521/Atrium_HQ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33" r="4730"/>
          <a:stretch/>
        </p:blipFill>
        <p:spPr bwMode="auto">
          <a:xfrm>
            <a:off x="5981700" y="602158"/>
            <a:ext cx="2476500" cy="92184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1" name="TextBox 20"/>
          <p:cNvSpPr txBox="1"/>
          <p:nvPr/>
        </p:nvSpPr>
        <p:spPr>
          <a:xfrm>
            <a:off x="18516600" y="442048"/>
            <a:ext cx="480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1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601200" y="467380"/>
            <a:ext cx="670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Depth Analysis 3:</a:t>
            </a:r>
            <a:endParaRPr lang="en-US" sz="28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8364200" y="467380"/>
            <a:ext cx="6019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NISD Industry Standard Details</a:t>
            </a:r>
            <a:endParaRPr lang="en-US" sz="28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>
            <a:off x="9601200" y="965774"/>
            <a:ext cx="16840200" cy="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 descr="C:\Users\jjm5521\Desktop\Depth 3 Pics\Tools of the Trade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84" t="10500" r="14700" b="20381"/>
          <a:stretch/>
        </p:blipFill>
        <p:spPr bwMode="auto">
          <a:xfrm>
            <a:off x="9829800" y="1088379"/>
            <a:ext cx="3886200" cy="500762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" name="Picture 17" descr="C:\Users\jjm5521\Desktop\Depth 3 Pics\Beam to Column Web Moment Connection.jpg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57" t="10754" r="14660" b="20166"/>
          <a:stretch/>
        </p:blipFill>
        <p:spPr bwMode="auto">
          <a:xfrm>
            <a:off x="13868400" y="1066801"/>
            <a:ext cx="4152900" cy="502919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9" name="Picture 18" descr="C:\Users\jjm5521\Desktop\Depth 3 Pics\Bolt Access Problems at Small Columns.jpg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88" t="10962" r="14660" b="19131"/>
          <a:stretch/>
        </p:blipFill>
        <p:spPr bwMode="auto">
          <a:xfrm>
            <a:off x="18368962" y="1063079"/>
            <a:ext cx="4033838" cy="503292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4" name="Picture 23" descr="C:\Users\jjm5521\Desktop\Depth 3 Pics\Steel Base Plate Anchorage.jpg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56" t="10858" r="15061" b="19545"/>
          <a:stretch/>
        </p:blipFill>
        <p:spPr bwMode="auto">
          <a:xfrm>
            <a:off x="22555200" y="1066801"/>
            <a:ext cx="4114800" cy="502919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20726400" y="6096000"/>
            <a:ext cx="5486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Ref: www.NISD.org</a:t>
            </a:r>
            <a:endParaRPr lang="en-US" sz="16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4917400" y="6096000"/>
            <a:ext cx="5486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Ref: www.NISD.org</a:t>
            </a:r>
            <a:endParaRPr lang="en-US" sz="16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6306800" y="6096000"/>
            <a:ext cx="5486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Ref: www.NISD.org</a:t>
            </a:r>
            <a:endParaRPr lang="en-US" sz="16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2039600" y="6096000"/>
            <a:ext cx="5486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Ref: www.NISD.org</a:t>
            </a:r>
            <a:endParaRPr lang="en-US" sz="16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8005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57200" y="602158"/>
            <a:ext cx="5410200" cy="892552"/>
          </a:xfrm>
          <a:prstGeom prst="rect">
            <a:avLst/>
          </a:prstGeom>
          <a:solidFill>
            <a:schemeClr val="bg1">
              <a:lumMod val="75000"/>
            </a:schemeClr>
          </a:solidFill>
          <a:ln w="28575"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Atrium Medical Corporation</a:t>
            </a:r>
          </a:p>
          <a:p>
            <a:r>
              <a:rPr lang="en-US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[Headquarters Facility]</a:t>
            </a:r>
            <a:endParaRPr lang="en-US" sz="2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" y="1532215"/>
            <a:ext cx="3581400" cy="326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>
                <a:solidFill>
                  <a:schemeClr val="bg1">
                    <a:lumMod val="50000"/>
                  </a:schemeClr>
                </a:solidFill>
              </a:rPr>
              <a:t>Table of Contents</a:t>
            </a:r>
          </a:p>
          <a:p>
            <a:endParaRPr lang="en-US" sz="2400" b="1" u="sng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Title Page</a:t>
            </a:r>
          </a:p>
          <a:p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Project Information</a:t>
            </a:r>
          </a:p>
          <a:p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Depth Analysis 1</a:t>
            </a:r>
          </a:p>
          <a:p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Depth Analysis 2</a:t>
            </a:r>
          </a:p>
          <a:p>
            <a:endParaRPr lang="en-US" sz="2000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Conclusion &amp; Recommendations</a:t>
            </a:r>
          </a:p>
          <a:p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Acknowledgements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105400" y="3576459"/>
            <a:ext cx="3429000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</a:rPr>
              <a:t>Depth Analysis 3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Problem Statement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Proposed Solution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PtD Industry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System Selection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Typical Steel Connections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NISD Details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Analysis Results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 smtClean="0">
              <a:solidFill>
                <a:schemeClr val="accent2">
                  <a:lumMod val="75000"/>
                </a:schemeClr>
              </a:solidFill>
            </a:endParaRP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609600" y="3733800"/>
            <a:ext cx="4419600" cy="0"/>
          </a:xfrm>
          <a:prstGeom prst="straightConnector1">
            <a:avLst/>
          </a:prstGeom>
          <a:ln w="28575">
            <a:solidFill>
              <a:schemeClr val="bg1">
                <a:lumMod val="75000"/>
              </a:schemeClr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5105400" y="3657600"/>
            <a:ext cx="0" cy="243840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5105400" y="6096000"/>
            <a:ext cx="2895600" cy="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2" descr="http://www.engr.psu.edu/ae/thesis/portfolios/2014/jjm5521/Atrium_HQ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33" r="4730"/>
          <a:stretch/>
        </p:blipFill>
        <p:spPr bwMode="auto">
          <a:xfrm>
            <a:off x="5981700" y="602158"/>
            <a:ext cx="2476500" cy="92184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1" name="TextBox 20"/>
          <p:cNvSpPr txBox="1"/>
          <p:nvPr/>
        </p:nvSpPr>
        <p:spPr>
          <a:xfrm>
            <a:off x="18516600" y="442048"/>
            <a:ext cx="480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1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601200" y="467380"/>
            <a:ext cx="670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Depth Analysis 3:</a:t>
            </a:r>
            <a:endParaRPr lang="en-US" sz="28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8364200" y="467380"/>
            <a:ext cx="6019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NISD Industry Standard Details</a:t>
            </a:r>
            <a:endParaRPr lang="en-US" sz="28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>
            <a:off x="9601200" y="965774"/>
            <a:ext cx="16840200" cy="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24" descr="C:\Users\jjm5521\Desktop\Depth 3 Pics\Puncture Snagging Hazards Girts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23" t="11996" r="14927" b="20682"/>
          <a:stretch/>
        </p:blipFill>
        <p:spPr bwMode="auto">
          <a:xfrm>
            <a:off x="9829799" y="1088379"/>
            <a:ext cx="3900227" cy="500762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6" name="Picture 25" descr="C:\Users\jjm5521\Desktop\Depth 3 Pics\Beam Marking.jpg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70" t="11464" r="15359" b="21437"/>
          <a:stretch/>
        </p:blipFill>
        <p:spPr bwMode="auto">
          <a:xfrm>
            <a:off x="13971327" y="1088379"/>
            <a:ext cx="4060859" cy="500762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7" name="Picture 26" descr="C:\Users\jjm5521\Desktop\Depth 3 Pics\Done\Access Problem Hand Trap.jpg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13" t="11772" r="14687" b="16729"/>
          <a:stretch/>
        </p:blipFill>
        <p:spPr bwMode="auto">
          <a:xfrm>
            <a:off x="18516600" y="1084721"/>
            <a:ext cx="3886200" cy="501128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8" name="Picture 27" descr="C:\Users\jjm5521\Desktop\Depth 3 Pics\Done\The Erector Freindly Column.jpg"/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17" t="11152" r="15169" b="20570"/>
          <a:stretch/>
        </p:blipFill>
        <p:spPr bwMode="auto">
          <a:xfrm>
            <a:off x="22707600" y="1084719"/>
            <a:ext cx="4038600" cy="501128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20726400" y="6096000"/>
            <a:ext cx="5486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Ref: www.NISD.org</a:t>
            </a:r>
            <a:endParaRPr lang="en-US" sz="16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4917400" y="6096000"/>
            <a:ext cx="5486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Ref: www.NISD.org</a:t>
            </a:r>
            <a:endParaRPr lang="en-US" sz="16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6306800" y="6096000"/>
            <a:ext cx="5486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Ref: www.NISD.org</a:t>
            </a:r>
            <a:endParaRPr lang="en-US" sz="16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2039600" y="6096000"/>
            <a:ext cx="5486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Ref: www.NISD.org</a:t>
            </a:r>
            <a:endParaRPr lang="en-US" sz="16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4105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57200" y="602158"/>
            <a:ext cx="5410200" cy="892552"/>
          </a:xfrm>
          <a:prstGeom prst="rect">
            <a:avLst/>
          </a:prstGeom>
          <a:solidFill>
            <a:schemeClr val="bg1">
              <a:lumMod val="75000"/>
            </a:schemeClr>
          </a:solidFill>
          <a:ln w="28575"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Atrium Medical Corporation</a:t>
            </a:r>
          </a:p>
          <a:p>
            <a:r>
              <a:rPr lang="en-US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[Headquarters Facility]</a:t>
            </a:r>
            <a:endParaRPr lang="en-US" sz="2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" y="1532215"/>
            <a:ext cx="3581400" cy="326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>
                <a:solidFill>
                  <a:schemeClr val="bg1">
                    <a:lumMod val="50000"/>
                  </a:schemeClr>
                </a:solidFill>
              </a:rPr>
              <a:t>Table of Contents</a:t>
            </a:r>
          </a:p>
          <a:p>
            <a:endParaRPr lang="en-US" sz="2400" b="1" u="sng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Title Page</a:t>
            </a:r>
          </a:p>
          <a:p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Project Information</a:t>
            </a:r>
          </a:p>
          <a:p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Depth Analysis 1</a:t>
            </a:r>
          </a:p>
          <a:p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Depth Analysis 2</a:t>
            </a:r>
          </a:p>
          <a:p>
            <a:endParaRPr lang="en-US" sz="2000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Conclusion &amp; Recommendations</a:t>
            </a:r>
          </a:p>
          <a:p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Acknowledgements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105400" y="3576459"/>
            <a:ext cx="3429000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</a:rPr>
              <a:t>Depth Analysis 3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Problem Statement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Proposed Solution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PtD Industry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System Selection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Typical Steel Connections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NISD Details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Analysis Results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 smtClean="0">
              <a:solidFill>
                <a:schemeClr val="accent2">
                  <a:lumMod val="75000"/>
                </a:schemeClr>
              </a:solidFill>
            </a:endParaRP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609600" y="3733800"/>
            <a:ext cx="4419600" cy="0"/>
          </a:xfrm>
          <a:prstGeom prst="straightConnector1">
            <a:avLst/>
          </a:prstGeom>
          <a:ln w="28575">
            <a:solidFill>
              <a:schemeClr val="bg1">
                <a:lumMod val="75000"/>
              </a:schemeClr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5105400" y="3657600"/>
            <a:ext cx="0" cy="243840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5105400" y="6096000"/>
            <a:ext cx="2895600" cy="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2" descr="http://www.engr.psu.edu/ae/thesis/portfolios/2014/jjm5521/Atrium_HQ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33" r="4730"/>
          <a:stretch/>
        </p:blipFill>
        <p:spPr bwMode="auto">
          <a:xfrm>
            <a:off x="5981700" y="602158"/>
            <a:ext cx="2476500" cy="92184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1" name="Rectangle 10"/>
          <p:cNvSpPr/>
          <p:nvPr/>
        </p:nvSpPr>
        <p:spPr>
          <a:xfrm flipV="1">
            <a:off x="0" y="-2743200"/>
            <a:ext cx="9144000" cy="2743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flipV="1">
            <a:off x="9158027" y="-2743200"/>
            <a:ext cx="9144000" cy="27432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 flipV="1">
            <a:off x="18288000" y="-2743200"/>
            <a:ext cx="9144000" cy="2743200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18516600" y="442048"/>
            <a:ext cx="480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1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601200" y="467380"/>
            <a:ext cx="670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Depth Analysis 3:</a:t>
            </a:r>
            <a:endParaRPr lang="en-US" sz="28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8364200" y="467380"/>
            <a:ext cx="6019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Analysis Results</a:t>
            </a:r>
            <a:endParaRPr lang="en-US" sz="28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>
            <a:off x="9601200" y="965774"/>
            <a:ext cx="16840200" cy="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42" name="Picture 2" descr="http://www.seaa.net/external/wcpages/wcmedia/images/Partner%20Logos/NISD%20Blue%20small%20frame%20logo.bm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31200" y="1425766"/>
            <a:ext cx="3962400" cy="437949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" name="TextBox 1"/>
          <p:cNvSpPr txBox="1"/>
          <p:nvPr/>
        </p:nvSpPr>
        <p:spPr>
          <a:xfrm>
            <a:off x="10591800" y="1676400"/>
            <a:ext cx="60198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eveloped to ensure safety of workers during construction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If properly implemented, problems can be foreseen and therefore prevented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Encourages collaboration between designer and constructor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Creates a better working relationship, less “lost in translation” incidents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Ensures quality control, as issues during design can be managed and adjusted if necessary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591800" y="1214735"/>
            <a:ext cx="472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Overall Benefits of a Design Guide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3298150" y="5833646"/>
            <a:ext cx="5486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Ref: www.NISD.org</a:t>
            </a:r>
            <a:endParaRPr lang="en-US" sz="16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9408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57200" y="602158"/>
            <a:ext cx="5410200" cy="892552"/>
          </a:xfrm>
          <a:prstGeom prst="rect">
            <a:avLst/>
          </a:prstGeom>
          <a:solidFill>
            <a:schemeClr val="bg1">
              <a:lumMod val="75000"/>
            </a:schemeClr>
          </a:solidFill>
          <a:ln w="28575"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Atrium Medical Corporation</a:t>
            </a:r>
          </a:p>
          <a:p>
            <a:r>
              <a:rPr lang="en-US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[Headquarters Facility]</a:t>
            </a:r>
            <a:endParaRPr lang="en-US" sz="2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" y="1532215"/>
            <a:ext cx="3581400" cy="326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>
                <a:solidFill>
                  <a:schemeClr val="bg1">
                    <a:lumMod val="50000"/>
                  </a:schemeClr>
                </a:solidFill>
              </a:rPr>
              <a:t>Table of Contents</a:t>
            </a:r>
          </a:p>
          <a:p>
            <a:endParaRPr lang="en-US" sz="2400" b="1" u="sng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Title Page</a:t>
            </a:r>
          </a:p>
          <a:p>
            <a:endParaRPr lang="en-US" sz="2000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Depth Analysis 1</a:t>
            </a:r>
          </a:p>
          <a:p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Depth Analysis 2</a:t>
            </a:r>
          </a:p>
          <a:p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Depth Analysis 3</a:t>
            </a:r>
          </a:p>
          <a:p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Conclusion &amp; Recommendations</a:t>
            </a:r>
          </a:p>
          <a:p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Acknowledgements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105400" y="2590800"/>
            <a:ext cx="2895600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</a:rPr>
              <a:t>Project Information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Existing Conditions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Owner Information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Building Information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609600" y="2819400"/>
            <a:ext cx="4419600" cy="0"/>
          </a:xfrm>
          <a:prstGeom prst="straightConnector1">
            <a:avLst/>
          </a:prstGeom>
          <a:ln w="28575">
            <a:solidFill>
              <a:schemeClr val="bg1">
                <a:lumMod val="75000"/>
              </a:schemeClr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5105400" y="2660079"/>
            <a:ext cx="0" cy="1226121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5105400" y="3886200"/>
            <a:ext cx="2895600" cy="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2" descr="http://www.engr.psu.edu/ae/thesis/portfolios/2014/jjm5521/Atrium_HQ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33" r="4730"/>
          <a:stretch/>
        </p:blipFill>
        <p:spPr bwMode="auto">
          <a:xfrm>
            <a:off x="5981700" y="602158"/>
            <a:ext cx="2476500" cy="92184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1" name="TextBox 20"/>
          <p:cNvSpPr txBox="1"/>
          <p:nvPr/>
        </p:nvSpPr>
        <p:spPr>
          <a:xfrm>
            <a:off x="9601200" y="467380"/>
            <a:ext cx="670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Project Information:</a:t>
            </a:r>
            <a:endParaRPr lang="en-US" sz="28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8364200" y="467380"/>
            <a:ext cx="350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Owner Information</a:t>
            </a:r>
            <a:endParaRPr lang="en-US" sz="28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>
            <a:off x="9601200" y="965774"/>
            <a:ext cx="16840200" cy="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http://stayworkplay.org/internships/wp-content/uploads/company_logos/2012/05/Atrium_MGG_logo-at-96dpi-2-250x8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60877" y="1143000"/>
            <a:ext cx="5598246" cy="192579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52" name="Picture 4" descr="http://classiccapital.net/wp-content/uploads/2011/04/FidelityLog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4090" y="4724400"/>
            <a:ext cx="5848910" cy="144640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3" name="TextBox 2"/>
          <p:cNvSpPr txBox="1"/>
          <p:nvPr/>
        </p:nvSpPr>
        <p:spPr>
          <a:xfrm>
            <a:off x="9795922" y="1136585"/>
            <a:ext cx="786821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Project Owner: 		Atrium Medical Corporation/ 				MAQUET/GETINGE Group</a:t>
            </a: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 Owner: 		Fidelity Investments</a:t>
            </a: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Reason for Purchase:		Company Expansion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Bring all 450 + Employees 					Into  One Facility.</a:t>
            </a: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Divisions of Work:		Manufacturing, Storage, 					Business Offices, R&amp;D, 					Engineering Shops</a:t>
            </a:r>
          </a:p>
          <a:p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/>
              <a:t>	</a:t>
            </a:r>
            <a:r>
              <a:rPr lang="en-US" sz="2400" dirty="0" smtClean="0"/>
              <a:t>			</a:t>
            </a:r>
            <a:endParaRPr lang="en-US" sz="2400" dirty="0"/>
          </a:p>
        </p:txBody>
      </p:sp>
      <p:sp>
        <p:nvSpPr>
          <p:cNvPr id="2" name="TextBox 1"/>
          <p:cNvSpPr txBox="1"/>
          <p:nvPr/>
        </p:nvSpPr>
        <p:spPr>
          <a:xfrm>
            <a:off x="19966854" y="3365480"/>
            <a:ext cx="700794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Specializes in R&amp;D and Manufacturing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Cardiology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Radiology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Chest Trauma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Thoracic Drainage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Business unit of MAQUET Cardiovascular (Structured Alliance)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Member of GETINGE Group of companies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4020800" y="6214646"/>
            <a:ext cx="4648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Ref: www.classiccapital.net</a:t>
            </a:r>
            <a:endParaRPr lang="en-US" sz="16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3393400" y="3068798"/>
            <a:ext cx="4648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Ref: www.theiddoctor.info</a:t>
            </a:r>
            <a:endParaRPr lang="en-US" sz="16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8564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57200" y="602158"/>
            <a:ext cx="5410200" cy="892552"/>
          </a:xfrm>
          <a:prstGeom prst="rect">
            <a:avLst/>
          </a:prstGeom>
          <a:solidFill>
            <a:schemeClr val="bg1">
              <a:lumMod val="75000"/>
            </a:schemeClr>
          </a:solidFill>
          <a:ln w="28575"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Atrium Medical Corporation</a:t>
            </a:r>
          </a:p>
          <a:p>
            <a:r>
              <a:rPr lang="en-US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[Headquarters Facility]</a:t>
            </a:r>
            <a:endParaRPr lang="en-US" sz="2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" y="1532215"/>
            <a:ext cx="3581400" cy="326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>
                <a:solidFill>
                  <a:schemeClr val="bg1">
                    <a:lumMod val="50000"/>
                  </a:schemeClr>
                </a:solidFill>
              </a:rPr>
              <a:t>Table of Contents</a:t>
            </a:r>
          </a:p>
          <a:p>
            <a:endParaRPr lang="en-US" sz="2400" b="1" u="sng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Title Page</a:t>
            </a:r>
          </a:p>
          <a:p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Project Information</a:t>
            </a:r>
          </a:p>
          <a:p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Depth Analysis 1</a:t>
            </a:r>
          </a:p>
          <a:p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Depth Analysis 2</a:t>
            </a:r>
          </a:p>
          <a:p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Depth Analysis 3</a:t>
            </a:r>
          </a:p>
          <a:p>
            <a:endParaRPr lang="en-US" sz="2000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Acknowledgements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105400" y="3896142"/>
            <a:ext cx="37338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</a:rPr>
              <a:t>Conclusions &amp; Recommendations</a:t>
            </a:r>
          </a:p>
          <a:p>
            <a:endParaRPr lang="en-US" sz="2000" dirty="0" smtClean="0">
              <a:solidFill>
                <a:schemeClr val="accent2">
                  <a:lumMod val="75000"/>
                </a:schemeClr>
              </a:solidFill>
            </a:endParaRPr>
          </a:p>
          <a:p>
            <a:endParaRPr lang="en-US" sz="2000" dirty="0" smtClean="0">
              <a:solidFill>
                <a:schemeClr val="accent2">
                  <a:lumMod val="75000"/>
                </a:schemeClr>
              </a:solidFill>
            </a:endParaRP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609600" y="4038600"/>
            <a:ext cx="4419600" cy="0"/>
          </a:xfrm>
          <a:prstGeom prst="straightConnector1">
            <a:avLst/>
          </a:prstGeom>
          <a:ln w="28575">
            <a:solidFill>
              <a:schemeClr val="bg1">
                <a:lumMod val="75000"/>
              </a:schemeClr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5105400" y="3962400"/>
            <a:ext cx="0" cy="30480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5105400" y="4267200"/>
            <a:ext cx="2895600" cy="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2" descr="http://www.engr.psu.edu/ae/thesis/portfolios/2014/jjm5521/Atrium_HQ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33" r="4730"/>
          <a:stretch/>
        </p:blipFill>
        <p:spPr bwMode="auto">
          <a:xfrm>
            <a:off x="5981700" y="602158"/>
            <a:ext cx="2476500" cy="92184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1" name="TextBox 20"/>
          <p:cNvSpPr txBox="1"/>
          <p:nvPr/>
        </p:nvSpPr>
        <p:spPr>
          <a:xfrm>
            <a:off x="18516600" y="442048"/>
            <a:ext cx="480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1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601200" y="467380"/>
            <a:ext cx="670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Conclusions &amp; Recommendations</a:t>
            </a:r>
            <a:endParaRPr lang="en-US" sz="28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>
            <a:off x="9601200" y="965774"/>
            <a:ext cx="16840200" cy="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9852898" y="990600"/>
            <a:ext cx="419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Depth Analysis 1: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8302027" y="990600"/>
            <a:ext cx="419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Depth Analysis 2: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8302027" y="3957935"/>
            <a:ext cx="419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Depth Analysis 3: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805727" y="1371600"/>
            <a:ext cx="810127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Precast structural system imposed a $1,564,053.00 cost, with the use of (2) 100 ton crawler cranes and 20 to 26.5 days for installation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Cost is $290,893.00 greater than original steel structure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18.5 to 25 days less than structural steel installation</a:t>
            </a:r>
          </a:p>
          <a:p>
            <a:r>
              <a:rPr 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Recommendation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Install the precast concrete structure, to save time on the critical path of the project schedule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8364200" y="1404878"/>
            <a:ext cx="845819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Precast insulated panels cost a total of $444,219.00, and require 12 to 15 days for installation. The panels also have a thermal efficiency (R-Value) of 23.78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Cost is $74,471.00 greater than original envelope system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Installation time is 35 to 38 days less than original envelope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R-Value of this system is 1.64 greater than original envelope</a:t>
            </a:r>
          </a:p>
          <a:p>
            <a:r>
              <a:rPr 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Recommendation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Install the precast insulated panels to save time during installation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8364201" y="4343400"/>
            <a:ext cx="845819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Design guide focused on basic steel installation/connection issues, as well as specific details pertaining to connections typically found within Atrium Medical</a:t>
            </a:r>
          </a:p>
          <a:p>
            <a:r>
              <a:rPr 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Recommendation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Pay the additional upfront fee to hire design professionals and implement a design guide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4175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57200" y="602158"/>
            <a:ext cx="5410200" cy="892552"/>
          </a:xfrm>
          <a:prstGeom prst="rect">
            <a:avLst/>
          </a:prstGeom>
          <a:solidFill>
            <a:schemeClr val="bg1">
              <a:lumMod val="75000"/>
            </a:schemeClr>
          </a:solidFill>
          <a:ln w="28575"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Atrium Medical Corporation</a:t>
            </a:r>
          </a:p>
          <a:p>
            <a:r>
              <a:rPr lang="en-US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[Headquarters Facility]</a:t>
            </a:r>
            <a:endParaRPr lang="en-US" sz="2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" y="1532215"/>
            <a:ext cx="3581400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>
                <a:solidFill>
                  <a:schemeClr val="bg1">
                    <a:lumMod val="50000"/>
                  </a:schemeClr>
                </a:solidFill>
              </a:rPr>
              <a:t>Table of Contents</a:t>
            </a:r>
          </a:p>
          <a:p>
            <a:endParaRPr lang="en-US" sz="2400" b="1" u="sng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Title Page</a:t>
            </a:r>
          </a:p>
          <a:p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Project Information</a:t>
            </a:r>
          </a:p>
          <a:p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Depth Analysis 1</a:t>
            </a:r>
          </a:p>
          <a:p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Depth Analysis 2</a:t>
            </a:r>
          </a:p>
          <a:p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Depth Analysis 3</a:t>
            </a:r>
          </a:p>
          <a:p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Conclusion &amp; Recommendations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105400" y="4124742"/>
            <a:ext cx="40386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</a:rPr>
              <a:t>Acknowledgements</a:t>
            </a:r>
          </a:p>
          <a:p>
            <a:endParaRPr lang="en-US" sz="2000" dirty="0" smtClean="0">
              <a:solidFill>
                <a:schemeClr val="accent2">
                  <a:lumMod val="75000"/>
                </a:schemeClr>
              </a:solidFill>
            </a:endParaRPr>
          </a:p>
          <a:p>
            <a:endParaRPr lang="en-US" sz="2000" dirty="0" smtClean="0">
              <a:solidFill>
                <a:schemeClr val="accent2">
                  <a:lumMod val="75000"/>
                </a:schemeClr>
              </a:solidFill>
            </a:endParaRP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609600" y="4267200"/>
            <a:ext cx="4419600" cy="0"/>
          </a:xfrm>
          <a:prstGeom prst="straightConnector1">
            <a:avLst/>
          </a:prstGeom>
          <a:ln w="28575">
            <a:solidFill>
              <a:schemeClr val="bg1">
                <a:lumMod val="75000"/>
              </a:schemeClr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5105400" y="4191000"/>
            <a:ext cx="0" cy="30480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5105400" y="4495800"/>
            <a:ext cx="2895600" cy="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2" descr="http://www.engr.psu.edu/ae/thesis/portfolios/2014/jjm5521/Atrium_HQ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33" r="4730"/>
          <a:stretch/>
        </p:blipFill>
        <p:spPr bwMode="auto">
          <a:xfrm>
            <a:off x="5981700" y="602158"/>
            <a:ext cx="2476500" cy="92184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1" name="TextBox 20"/>
          <p:cNvSpPr txBox="1"/>
          <p:nvPr/>
        </p:nvSpPr>
        <p:spPr>
          <a:xfrm>
            <a:off x="18516600" y="442048"/>
            <a:ext cx="480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1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601200" y="467380"/>
            <a:ext cx="670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Acknowledgments</a:t>
            </a:r>
            <a:endParaRPr lang="en-US" sz="28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>
            <a:off x="9601200" y="965774"/>
            <a:ext cx="16840200" cy="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20497800" y="1088379"/>
            <a:ext cx="472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Industry Acknowledgements</a:t>
            </a:r>
          </a:p>
          <a:p>
            <a:pPr algn="ctr"/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Thank you: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16" descr="http://www.hutterconstruction.com/images/LogoNew1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2400" y="2141437"/>
            <a:ext cx="1983105" cy="124910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8" name="Picture 17" descr="http://www.nebhe.org/wp-content/uploads/lba-300x177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46864" y="2133600"/>
            <a:ext cx="1918336" cy="133882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9" name="Picture 18" descr="https://pbs.twimg.com/profile_images/357054507/twitter_logo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79597" y="2141437"/>
            <a:ext cx="1290003" cy="128756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2" name="Picture 21" descr="http://theiddoctor.info/Eclipse_meeting/wp-content/uploads/2012/09/ATRIUM-MGG-logo.gif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02600" y="4495800"/>
            <a:ext cx="4052253" cy="144779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4" name="TextBox 23"/>
          <p:cNvSpPr txBox="1"/>
          <p:nvPr/>
        </p:nvSpPr>
        <p:spPr>
          <a:xfrm>
            <a:off x="19202400" y="3429000"/>
            <a:ext cx="20593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David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Lage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Les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Somero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1640800" y="3512403"/>
            <a:ext cx="2362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Bill Moyer</a:t>
            </a:r>
          </a:p>
          <a:p>
            <a:pPr algn="ctr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Daniel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Zartman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4384000" y="3512403"/>
            <a:ext cx="205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Sean Landry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1367827" y="1122877"/>
            <a:ext cx="472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Academic Acknowledgements</a:t>
            </a:r>
          </a:p>
          <a:p>
            <a:pPr algn="ctr"/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Thank you: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1201400" y="1981200"/>
            <a:ext cx="5181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Dr. Robert M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Leicht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Dr. Ali M.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Memari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P.E.</a:t>
            </a:r>
          </a:p>
          <a:p>
            <a:pPr algn="ctr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Moses D.F. Ling, P.E., RA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0668000" y="3526304"/>
            <a:ext cx="6248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Special Thanks to:</a:t>
            </a:r>
          </a:p>
          <a:p>
            <a:pPr algn="ctr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Alyssa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Stangl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fellow AE student/girlfriend</a:t>
            </a:r>
          </a:p>
          <a:p>
            <a:pPr algn="ctr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Garrett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Schwier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fellow AE student/chair</a:t>
            </a:r>
          </a:p>
          <a:p>
            <a:pPr algn="ctr"/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All of my family and friends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8350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57200" y="602158"/>
            <a:ext cx="5410200" cy="892552"/>
          </a:xfrm>
          <a:prstGeom prst="rect">
            <a:avLst/>
          </a:prstGeom>
          <a:solidFill>
            <a:schemeClr val="bg1">
              <a:lumMod val="75000"/>
            </a:schemeClr>
          </a:solidFill>
          <a:ln w="28575"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Atrium Medical Corporation</a:t>
            </a:r>
          </a:p>
          <a:p>
            <a:r>
              <a:rPr lang="en-US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[Headquarters Facility]</a:t>
            </a:r>
            <a:endParaRPr lang="en-US" sz="2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" y="1532215"/>
            <a:ext cx="3581400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>
                <a:solidFill>
                  <a:schemeClr val="bg1">
                    <a:lumMod val="50000"/>
                  </a:schemeClr>
                </a:solidFill>
              </a:rPr>
              <a:t>Table of Contents</a:t>
            </a:r>
          </a:p>
          <a:p>
            <a:endParaRPr lang="en-US" sz="2400" b="1" u="sng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Title Page</a:t>
            </a:r>
          </a:p>
          <a:p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Project Information</a:t>
            </a:r>
          </a:p>
          <a:p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Depth Analysis 1</a:t>
            </a:r>
          </a:p>
          <a:p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Depth Analysis 2</a:t>
            </a:r>
          </a:p>
          <a:p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Depth Analysis 3</a:t>
            </a:r>
          </a:p>
          <a:p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Conclusion &amp; Recommendations</a:t>
            </a:r>
          </a:p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Acknowledgements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4" name="Picture 2" descr="http://www.engr.psu.edu/ae/thesis/portfolios/2014/jjm5521/Atrium_HQ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33" r="4730"/>
          <a:stretch/>
        </p:blipFill>
        <p:spPr bwMode="auto">
          <a:xfrm>
            <a:off x="5981700" y="602158"/>
            <a:ext cx="2476500" cy="92184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1" name="TextBox 20"/>
          <p:cNvSpPr txBox="1"/>
          <p:nvPr/>
        </p:nvSpPr>
        <p:spPr>
          <a:xfrm>
            <a:off x="18516600" y="442048"/>
            <a:ext cx="480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1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>
            <a:off x="9601200" y="965774"/>
            <a:ext cx="16840200" cy="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10301027" y="2873514"/>
            <a:ext cx="685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3147869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57200" y="602158"/>
            <a:ext cx="5410200" cy="892552"/>
          </a:xfrm>
          <a:prstGeom prst="rect">
            <a:avLst/>
          </a:prstGeom>
          <a:solidFill>
            <a:schemeClr val="bg1">
              <a:lumMod val="75000"/>
            </a:schemeClr>
          </a:solidFill>
          <a:ln w="28575"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Atrium Medical Corporation</a:t>
            </a:r>
          </a:p>
          <a:p>
            <a:r>
              <a:rPr lang="en-US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[Headquarters Facility]</a:t>
            </a:r>
            <a:endParaRPr lang="en-US" sz="2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" y="1532215"/>
            <a:ext cx="3581400" cy="326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>
                <a:solidFill>
                  <a:schemeClr val="bg1">
                    <a:lumMod val="50000"/>
                  </a:schemeClr>
                </a:solidFill>
              </a:rPr>
              <a:t>Table of Contents</a:t>
            </a:r>
          </a:p>
          <a:p>
            <a:endParaRPr lang="en-US" sz="2400" b="1" u="sng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Title Page</a:t>
            </a:r>
          </a:p>
          <a:p>
            <a:endParaRPr lang="en-US" sz="2000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Depth Analysis 1</a:t>
            </a:r>
          </a:p>
          <a:p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Depth Analysis 2</a:t>
            </a:r>
          </a:p>
          <a:p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Depth Analysis 3</a:t>
            </a:r>
          </a:p>
          <a:p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Conclusion &amp; Recommendations</a:t>
            </a:r>
          </a:p>
          <a:p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Acknowledgements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105400" y="2590800"/>
            <a:ext cx="2895600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</a:rPr>
              <a:t>Project Information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Existing Conditions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Owner Information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Building Information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609600" y="2819400"/>
            <a:ext cx="4419600" cy="0"/>
          </a:xfrm>
          <a:prstGeom prst="straightConnector1">
            <a:avLst/>
          </a:prstGeom>
          <a:ln w="28575">
            <a:solidFill>
              <a:schemeClr val="bg1">
                <a:lumMod val="75000"/>
              </a:schemeClr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5105400" y="2660079"/>
            <a:ext cx="0" cy="1226121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5105400" y="3886200"/>
            <a:ext cx="2895600" cy="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2" descr="http://www.engr.psu.edu/ae/thesis/portfolios/2014/jjm5521/Atrium_HQ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33" r="4730"/>
          <a:stretch/>
        </p:blipFill>
        <p:spPr bwMode="auto">
          <a:xfrm>
            <a:off x="5981700" y="602158"/>
            <a:ext cx="2476500" cy="92184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1" name="TextBox 20"/>
          <p:cNvSpPr txBox="1"/>
          <p:nvPr/>
        </p:nvSpPr>
        <p:spPr>
          <a:xfrm>
            <a:off x="9601200" y="467380"/>
            <a:ext cx="670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Project Information:</a:t>
            </a:r>
            <a:endParaRPr lang="en-US" sz="28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8364200" y="467380"/>
            <a:ext cx="350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Building Information</a:t>
            </a:r>
            <a:endParaRPr lang="en-US" sz="28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>
            <a:off x="9601200" y="965774"/>
            <a:ext cx="16840200" cy="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9982200" y="3827145"/>
            <a:ext cx="8245288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Project Location: 			40 Continental Boulevard, 					Merrimack, NH 03054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Building Size:			101,200 SF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Zoning: 				I-3 Industrial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Description:			Single Story Building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	Interior Mezzanine</a:t>
            </a:r>
          </a:p>
          <a:p>
            <a:pPr lvl="1"/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18440400" y="1224677"/>
            <a:ext cx="841337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CM Firm: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Hutter Construction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Architect:				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Lavallee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Brensinger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Structural Engineer:		Foley Buhl Roberts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Civil Engineer:			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Hayner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Swanson Inc.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Mechanical Engineer:		Johnson &amp; Jordan Inc.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Electrical Engineer:		Gate City Electric</a:t>
            </a:r>
          </a:p>
          <a:p>
            <a:endParaRPr lang="en-US" dirty="0"/>
          </a:p>
        </p:txBody>
      </p:sp>
      <p:pic>
        <p:nvPicPr>
          <p:cNvPr id="3074" name="Picture 2" descr="http://m.c.lnkd.licdn.com/media/p/2/000/0ff/085/20625e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03013" y="3962401"/>
            <a:ext cx="1814870" cy="90743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076" name="Picture 4" descr="http://media.cefpi.org/northeast/LBA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827" r="-15885"/>
          <a:stretch/>
        </p:blipFill>
        <p:spPr bwMode="auto">
          <a:xfrm>
            <a:off x="20669378" y="3962400"/>
            <a:ext cx="1936375" cy="90743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078" name="Picture 6" descr="http://m.c.lnkd.licdn.com/media/p/6/000/1b2/04b/257fda7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03013" y="5063064"/>
            <a:ext cx="1814870" cy="90743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080" name="Picture 8" descr="http://www.fbra.com/images/newlogo4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60413" y="5063064"/>
            <a:ext cx="3901422" cy="90743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082" name="Picture 10" descr="http://www.bert133.org/files/theme/JohnsonJordan.pn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195" b="25907"/>
          <a:stretch/>
        </p:blipFill>
        <p:spPr bwMode="auto">
          <a:xfrm>
            <a:off x="24775213" y="5029200"/>
            <a:ext cx="1818587" cy="90743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084" name="Picture 12" descr="http://www.masscontractordirectory.com/sites/default/files/gatelogo.jpg?133718679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70213" y="4000501"/>
            <a:ext cx="3723587" cy="8763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5" name="Picture 24"/>
          <p:cNvPicPr/>
          <p:nvPr/>
        </p:nvPicPr>
        <p:blipFill>
          <a:blip r:embed="rId9"/>
          <a:stretch>
            <a:fillRect/>
          </a:stretch>
        </p:blipFill>
        <p:spPr>
          <a:xfrm>
            <a:off x="11201400" y="1123426"/>
            <a:ext cx="4888549" cy="230557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6" name="TextBox 25"/>
          <p:cNvSpPr txBox="1"/>
          <p:nvPr/>
        </p:nvSpPr>
        <p:spPr>
          <a:xfrm>
            <a:off x="22326600" y="6019800"/>
            <a:ext cx="4648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Ref: All Images found on www.google.com/images</a:t>
            </a:r>
            <a:endParaRPr lang="en-US" sz="16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2649200" y="3429000"/>
            <a:ext cx="4648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Ref: Atrium Medical Project Documents</a:t>
            </a:r>
            <a:endParaRPr lang="en-US" sz="16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1923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57200" y="602158"/>
            <a:ext cx="5410200" cy="892552"/>
          </a:xfrm>
          <a:prstGeom prst="rect">
            <a:avLst/>
          </a:prstGeom>
          <a:solidFill>
            <a:schemeClr val="bg1">
              <a:lumMod val="75000"/>
            </a:schemeClr>
          </a:solidFill>
          <a:ln w="28575"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Atrium Medical Corporation</a:t>
            </a:r>
          </a:p>
          <a:p>
            <a:r>
              <a:rPr lang="en-US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[Headquarters Facility]</a:t>
            </a:r>
            <a:endParaRPr lang="en-US" sz="2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" y="1532215"/>
            <a:ext cx="3581400" cy="326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>
                <a:solidFill>
                  <a:schemeClr val="bg1">
                    <a:lumMod val="50000"/>
                  </a:schemeClr>
                </a:solidFill>
              </a:rPr>
              <a:t>Table of Contents</a:t>
            </a:r>
          </a:p>
          <a:p>
            <a:endParaRPr lang="en-US" sz="2400" b="1" u="sng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Title Page</a:t>
            </a:r>
          </a:p>
          <a:p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Project Information</a:t>
            </a:r>
          </a:p>
          <a:p>
            <a:endParaRPr lang="en-US" sz="2000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Depth Analysis 2</a:t>
            </a:r>
          </a:p>
          <a:p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Depth Analysis 3</a:t>
            </a:r>
          </a:p>
          <a:p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Conclusion &amp; Recommendations</a:t>
            </a:r>
          </a:p>
          <a:p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Acknowledgements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105400" y="2895600"/>
            <a:ext cx="3429000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</a:rPr>
              <a:t>Depth Analysis 1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Problem Statement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Proposed Solution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Structural Breadth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Total Design Summary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Analysis Results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 smtClean="0">
              <a:solidFill>
                <a:schemeClr val="accent2">
                  <a:lumMod val="75000"/>
                </a:schemeClr>
              </a:solidFill>
            </a:endParaRP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609600" y="3124200"/>
            <a:ext cx="4419600" cy="0"/>
          </a:xfrm>
          <a:prstGeom prst="straightConnector1">
            <a:avLst/>
          </a:prstGeom>
          <a:ln w="28575">
            <a:solidFill>
              <a:schemeClr val="bg1">
                <a:lumMod val="75000"/>
              </a:schemeClr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5105400" y="2971800"/>
            <a:ext cx="0" cy="1860947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5105400" y="4832747"/>
            <a:ext cx="2895600" cy="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2" descr="http://www.engr.psu.edu/ae/thesis/portfolios/2014/jjm5521/Atrium_HQ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33" r="4730"/>
          <a:stretch/>
        </p:blipFill>
        <p:spPr bwMode="auto">
          <a:xfrm>
            <a:off x="5981700" y="602158"/>
            <a:ext cx="2476500" cy="92184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0" name="TextBox 19"/>
          <p:cNvSpPr txBox="1"/>
          <p:nvPr/>
        </p:nvSpPr>
        <p:spPr>
          <a:xfrm>
            <a:off x="9601200" y="467380"/>
            <a:ext cx="670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Depth Analysis 1:</a:t>
            </a:r>
            <a:endParaRPr lang="en-US" sz="28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8364200" y="467380"/>
            <a:ext cx="350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Problem Statement</a:t>
            </a:r>
            <a:endParaRPr lang="en-US" sz="2800" b="1" i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>
            <a:off x="9601200" y="965774"/>
            <a:ext cx="16840200" cy="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17"/>
          <a:stretch/>
        </p:blipFill>
        <p:spPr bwMode="auto">
          <a:xfrm>
            <a:off x="19278599" y="2001127"/>
            <a:ext cx="7162801" cy="340907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2857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" name="TextBox 1"/>
          <p:cNvSpPr txBox="1"/>
          <p:nvPr/>
        </p:nvSpPr>
        <p:spPr>
          <a:xfrm>
            <a:off x="9677400" y="1752600"/>
            <a:ext cx="74676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Structure:			Steel Superstructure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Beams:			Wide Flange Steel Beams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Columns:			Wide Flange Steel Columns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Roof Joists:			K-Series Joists	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Lateral Bracing:		HSS Steel Sections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Foundations:		Concrete spread &amp; 					strip footings  and piers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sp>
        <p:nvSpPr>
          <p:cNvPr id="19" name="TextBox 18"/>
          <p:cNvSpPr txBox="1"/>
          <p:nvPr/>
        </p:nvSpPr>
        <p:spPr>
          <a:xfrm>
            <a:off x="9677400" y="1340346"/>
            <a:ext cx="579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Description of Structure: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202400" y="1460758"/>
            <a:ext cx="609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Steel Structure: Atrium Medical Corporation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791700" y="4724400"/>
            <a:ext cx="8229600" cy="1200329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Problem: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Owner not utilizing the opportunity to develop a 		more efficient structure, in regards to either cost or 		scheduling.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2707600" y="5452646"/>
            <a:ext cx="4648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Ref: Atrium Medical Revit Structural Model</a:t>
            </a:r>
            <a:endParaRPr lang="en-US" sz="16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8260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57200" y="602158"/>
            <a:ext cx="5410200" cy="892552"/>
          </a:xfrm>
          <a:prstGeom prst="rect">
            <a:avLst/>
          </a:prstGeom>
          <a:solidFill>
            <a:schemeClr val="bg1">
              <a:lumMod val="75000"/>
            </a:schemeClr>
          </a:solidFill>
          <a:ln w="28575"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Atrium Medical Corporation</a:t>
            </a:r>
          </a:p>
          <a:p>
            <a:r>
              <a:rPr lang="en-US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[Headquarters Facility]</a:t>
            </a:r>
            <a:endParaRPr lang="en-US" sz="2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" y="1532215"/>
            <a:ext cx="3581400" cy="326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>
                <a:solidFill>
                  <a:schemeClr val="bg1">
                    <a:lumMod val="50000"/>
                  </a:schemeClr>
                </a:solidFill>
              </a:rPr>
              <a:t>Table of Contents</a:t>
            </a:r>
          </a:p>
          <a:p>
            <a:endParaRPr lang="en-US" sz="2400" b="1" u="sng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Title Page</a:t>
            </a:r>
          </a:p>
          <a:p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Project Information</a:t>
            </a:r>
          </a:p>
          <a:p>
            <a:endParaRPr lang="en-US" sz="2000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Depth Analysis 2</a:t>
            </a:r>
          </a:p>
          <a:p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Depth Analysis 3</a:t>
            </a:r>
          </a:p>
          <a:p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Conclusion &amp; Recommendations</a:t>
            </a:r>
          </a:p>
          <a:p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Acknowledgements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105400" y="2895600"/>
            <a:ext cx="3429000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</a:rPr>
              <a:t>Depth Analysis 1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Problem Statement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Proposed Solution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Structural Breadth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Total Design Summary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Analysis Results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 smtClean="0">
              <a:solidFill>
                <a:schemeClr val="accent2">
                  <a:lumMod val="75000"/>
                </a:schemeClr>
              </a:solidFill>
            </a:endParaRP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609600" y="3124200"/>
            <a:ext cx="4419600" cy="0"/>
          </a:xfrm>
          <a:prstGeom prst="straightConnector1">
            <a:avLst/>
          </a:prstGeom>
          <a:ln w="28575">
            <a:solidFill>
              <a:schemeClr val="bg1">
                <a:lumMod val="75000"/>
              </a:schemeClr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5105400" y="2971800"/>
            <a:ext cx="0" cy="1860947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5105400" y="4832747"/>
            <a:ext cx="2895600" cy="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2" descr="http://www.engr.psu.edu/ae/thesis/portfolios/2014/jjm5521/Atrium_HQ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33" r="4730"/>
          <a:stretch/>
        </p:blipFill>
        <p:spPr bwMode="auto">
          <a:xfrm>
            <a:off x="5981700" y="602158"/>
            <a:ext cx="2476500" cy="92184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5" name="TextBox 14"/>
          <p:cNvSpPr txBox="1"/>
          <p:nvPr/>
        </p:nvSpPr>
        <p:spPr>
          <a:xfrm>
            <a:off x="9753600" y="990600"/>
            <a:ext cx="312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Sequence of Events: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8516600" y="1214735"/>
            <a:ext cx="47606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Advantages of Precast Structures: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8512010" y="3424535"/>
            <a:ext cx="525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Disadvantages of Precast Structures: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8664410" y="1605677"/>
            <a:ext cx="4953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Decrease in Project Schedule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Saves Space on-site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Saves Money (labor)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8640824" y="3810000"/>
            <a:ext cx="5335814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Availability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Timing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Small Margin of Error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High Material Cost</a:t>
            </a:r>
          </a:p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9601200" y="467380"/>
            <a:ext cx="670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Depth Analysis 1:</a:t>
            </a:r>
            <a:endParaRPr lang="en-US" sz="28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8364200" y="467380"/>
            <a:ext cx="350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Proposed Solution</a:t>
            </a:r>
            <a:endParaRPr lang="en-US" sz="28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9" name="Straight Connector 28"/>
          <p:cNvCxnSpPr/>
          <p:nvPr/>
        </p:nvCxnSpPr>
        <p:spPr>
          <a:xfrm>
            <a:off x="9601200" y="965774"/>
            <a:ext cx="16840200" cy="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12458699" y="1440359"/>
            <a:ext cx="2947727" cy="769441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Develop System Design (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recast Concrete)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9829800" y="2438400"/>
            <a:ext cx="1485900" cy="769441"/>
          </a:xfrm>
          <a:prstGeom prst="rect">
            <a:avLst/>
          </a:prstGeom>
          <a:noFill/>
          <a:ln w="28575"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Structural Breadth</a:t>
            </a:r>
            <a:endParaRPr lang="en-US" sz="2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1715750" y="2895600"/>
            <a:ext cx="1847850" cy="769441"/>
          </a:xfrm>
          <a:prstGeom prst="rect">
            <a:avLst/>
          </a:prstGeom>
          <a:noFill/>
          <a:ln w="28575"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Select Precast Components</a:t>
            </a:r>
            <a:endParaRPr lang="en-US" sz="2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3944600" y="3429000"/>
            <a:ext cx="1847850" cy="769441"/>
          </a:xfrm>
          <a:prstGeom prst="rect">
            <a:avLst/>
          </a:prstGeom>
          <a:noFill/>
          <a:ln w="28575"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Develop Load Cases</a:t>
            </a:r>
            <a:endParaRPr lang="en-US" sz="2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6154400" y="3886200"/>
            <a:ext cx="1676400" cy="769441"/>
          </a:xfrm>
          <a:prstGeom prst="rect">
            <a:avLst/>
          </a:prstGeom>
          <a:noFill/>
          <a:ln w="28575"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Size Precast Members</a:t>
            </a:r>
            <a:endParaRPr lang="en-US" sz="2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1582400" y="4488359"/>
            <a:ext cx="1752600" cy="769441"/>
          </a:xfrm>
          <a:prstGeom prst="rect">
            <a:avLst/>
          </a:prstGeom>
          <a:noFill/>
          <a:ln w="28575"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Perform Cost Analysis</a:t>
            </a:r>
            <a:endParaRPr lang="en-US" sz="2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3639800" y="5021759"/>
            <a:ext cx="2057400" cy="769441"/>
          </a:xfrm>
          <a:prstGeom prst="rect">
            <a:avLst/>
          </a:prstGeom>
          <a:noFill/>
          <a:ln w="28575"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Perform Install. Analysis</a:t>
            </a:r>
            <a:endParaRPr lang="en-US" sz="2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5544800" y="5486400"/>
            <a:ext cx="2895600" cy="769441"/>
          </a:xfrm>
          <a:prstGeom prst="rect">
            <a:avLst/>
          </a:prstGeom>
          <a:noFill/>
          <a:ln w="28575"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Results &amp; System Comparison</a:t>
            </a:r>
            <a:endParaRPr lang="en-US" sz="2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Freeform 2"/>
          <p:cNvSpPr/>
          <p:nvPr/>
        </p:nvSpPr>
        <p:spPr>
          <a:xfrm>
            <a:off x="9886950" y="2152650"/>
            <a:ext cx="8153400" cy="2838450"/>
          </a:xfrm>
          <a:custGeom>
            <a:avLst/>
            <a:gdLst>
              <a:gd name="connsiteX0" fmla="*/ 0 w 8153400"/>
              <a:gd name="connsiteY0" fmla="*/ 38100 h 2838450"/>
              <a:gd name="connsiteX1" fmla="*/ 0 w 8153400"/>
              <a:gd name="connsiteY1" fmla="*/ 1028700 h 2838450"/>
              <a:gd name="connsiteX2" fmla="*/ 7753350 w 8153400"/>
              <a:gd name="connsiteY2" fmla="*/ 2819400 h 2838450"/>
              <a:gd name="connsiteX3" fmla="*/ 8153400 w 8153400"/>
              <a:gd name="connsiteY3" fmla="*/ 2838450 h 2838450"/>
              <a:gd name="connsiteX4" fmla="*/ 8153400 w 8153400"/>
              <a:gd name="connsiteY4" fmla="*/ 1714500 h 2838450"/>
              <a:gd name="connsiteX5" fmla="*/ 7715250 w 8153400"/>
              <a:gd name="connsiteY5" fmla="*/ 1714500 h 2838450"/>
              <a:gd name="connsiteX6" fmla="*/ 1143000 w 8153400"/>
              <a:gd name="connsiteY6" fmla="*/ 114300 h 2838450"/>
              <a:gd name="connsiteX7" fmla="*/ 1143000 w 8153400"/>
              <a:gd name="connsiteY7" fmla="*/ 19050 h 2838450"/>
              <a:gd name="connsiteX8" fmla="*/ 95250 w 8153400"/>
              <a:gd name="connsiteY8" fmla="*/ 0 h 2838450"/>
              <a:gd name="connsiteX9" fmla="*/ 0 w 8153400"/>
              <a:gd name="connsiteY9" fmla="*/ 38100 h 2838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153400" h="2838450">
                <a:moveTo>
                  <a:pt x="0" y="38100"/>
                </a:moveTo>
                <a:lnTo>
                  <a:pt x="0" y="1028700"/>
                </a:lnTo>
                <a:lnTo>
                  <a:pt x="7753350" y="2819400"/>
                </a:lnTo>
                <a:lnTo>
                  <a:pt x="8153400" y="2838450"/>
                </a:lnTo>
                <a:lnTo>
                  <a:pt x="8153400" y="1714500"/>
                </a:lnTo>
                <a:lnTo>
                  <a:pt x="7715250" y="1714500"/>
                </a:lnTo>
                <a:lnTo>
                  <a:pt x="1143000" y="114300"/>
                </a:lnTo>
                <a:lnTo>
                  <a:pt x="1143000" y="19050"/>
                </a:lnTo>
                <a:lnTo>
                  <a:pt x="95250" y="0"/>
                </a:lnTo>
                <a:lnTo>
                  <a:pt x="0" y="38100"/>
                </a:lnTo>
                <a:close/>
              </a:path>
            </a:pathLst>
          </a:custGeom>
          <a:noFill/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reeform 3"/>
          <p:cNvSpPr/>
          <p:nvPr/>
        </p:nvSpPr>
        <p:spPr>
          <a:xfrm>
            <a:off x="11296650" y="2590800"/>
            <a:ext cx="361950" cy="685800"/>
          </a:xfrm>
          <a:custGeom>
            <a:avLst/>
            <a:gdLst>
              <a:gd name="connsiteX0" fmla="*/ 114300 w 361950"/>
              <a:gd name="connsiteY0" fmla="*/ 19050 h 685800"/>
              <a:gd name="connsiteX1" fmla="*/ 190500 w 361950"/>
              <a:gd name="connsiteY1" fmla="*/ 342900 h 685800"/>
              <a:gd name="connsiteX2" fmla="*/ 0 w 361950"/>
              <a:gd name="connsiteY2" fmla="*/ 571500 h 685800"/>
              <a:gd name="connsiteX3" fmla="*/ 95250 w 361950"/>
              <a:gd name="connsiteY3" fmla="*/ 685800 h 685800"/>
              <a:gd name="connsiteX4" fmla="*/ 361950 w 361950"/>
              <a:gd name="connsiteY4" fmla="*/ 400050 h 685800"/>
              <a:gd name="connsiteX5" fmla="*/ 266700 w 361950"/>
              <a:gd name="connsiteY5" fmla="*/ 0 h 685800"/>
              <a:gd name="connsiteX6" fmla="*/ 114300 w 361950"/>
              <a:gd name="connsiteY6" fmla="*/ 19050 h 685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1950" h="685800">
                <a:moveTo>
                  <a:pt x="114300" y="19050"/>
                </a:moveTo>
                <a:lnTo>
                  <a:pt x="190500" y="342900"/>
                </a:lnTo>
                <a:lnTo>
                  <a:pt x="0" y="571500"/>
                </a:lnTo>
                <a:lnTo>
                  <a:pt x="95250" y="685800"/>
                </a:lnTo>
                <a:lnTo>
                  <a:pt x="361950" y="400050"/>
                </a:lnTo>
                <a:lnTo>
                  <a:pt x="266700" y="0"/>
                </a:lnTo>
                <a:lnTo>
                  <a:pt x="114300" y="1905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Freeform 33"/>
          <p:cNvSpPr/>
          <p:nvPr/>
        </p:nvSpPr>
        <p:spPr>
          <a:xfrm>
            <a:off x="13506450" y="3124200"/>
            <a:ext cx="361950" cy="685800"/>
          </a:xfrm>
          <a:custGeom>
            <a:avLst/>
            <a:gdLst>
              <a:gd name="connsiteX0" fmla="*/ 114300 w 361950"/>
              <a:gd name="connsiteY0" fmla="*/ 19050 h 685800"/>
              <a:gd name="connsiteX1" fmla="*/ 190500 w 361950"/>
              <a:gd name="connsiteY1" fmla="*/ 342900 h 685800"/>
              <a:gd name="connsiteX2" fmla="*/ 0 w 361950"/>
              <a:gd name="connsiteY2" fmla="*/ 571500 h 685800"/>
              <a:gd name="connsiteX3" fmla="*/ 95250 w 361950"/>
              <a:gd name="connsiteY3" fmla="*/ 685800 h 685800"/>
              <a:gd name="connsiteX4" fmla="*/ 361950 w 361950"/>
              <a:gd name="connsiteY4" fmla="*/ 400050 h 685800"/>
              <a:gd name="connsiteX5" fmla="*/ 266700 w 361950"/>
              <a:gd name="connsiteY5" fmla="*/ 0 h 685800"/>
              <a:gd name="connsiteX6" fmla="*/ 114300 w 361950"/>
              <a:gd name="connsiteY6" fmla="*/ 19050 h 685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1950" h="685800">
                <a:moveTo>
                  <a:pt x="114300" y="19050"/>
                </a:moveTo>
                <a:lnTo>
                  <a:pt x="190500" y="342900"/>
                </a:lnTo>
                <a:lnTo>
                  <a:pt x="0" y="571500"/>
                </a:lnTo>
                <a:lnTo>
                  <a:pt x="95250" y="685800"/>
                </a:lnTo>
                <a:lnTo>
                  <a:pt x="361950" y="400050"/>
                </a:lnTo>
                <a:lnTo>
                  <a:pt x="266700" y="0"/>
                </a:lnTo>
                <a:lnTo>
                  <a:pt x="114300" y="1905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Freeform 34"/>
          <p:cNvSpPr/>
          <p:nvPr/>
        </p:nvSpPr>
        <p:spPr>
          <a:xfrm>
            <a:off x="15792450" y="3657600"/>
            <a:ext cx="361950" cy="685800"/>
          </a:xfrm>
          <a:custGeom>
            <a:avLst/>
            <a:gdLst>
              <a:gd name="connsiteX0" fmla="*/ 114300 w 361950"/>
              <a:gd name="connsiteY0" fmla="*/ 19050 h 685800"/>
              <a:gd name="connsiteX1" fmla="*/ 190500 w 361950"/>
              <a:gd name="connsiteY1" fmla="*/ 342900 h 685800"/>
              <a:gd name="connsiteX2" fmla="*/ 0 w 361950"/>
              <a:gd name="connsiteY2" fmla="*/ 571500 h 685800"/>
              <a:gd name="connsiteX3" fmla="*/ 95250 w 361950"/>
              <a:gd name="connsiteY3" fmla="*/ 685800 h 685800"/>
              <a:gd name="connsiteX4" fmla="*/ 361950 w 361950"/>
              <a:gd name="connsiteY4" fmla="*/ 400050 h 685800"/>
              <a:gd name="connsiteX5" fmla="*/ 266700 w 361950"/>
              <a:gd name="connsiteY5" fmla="*/ 0 h 685800"/>
              <a:gd name="connsiteX6" fmla="*/ 114300 w 361950"/>
              <a:gd name="connsiteY6" fmla="*/ 19050 h 685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1950" h="685800">
                <a:moveTo>
                  <a:pt x="114300" y="19050"/>
                </a:moveTo>
                <a:lnTo>
                  <a:pt x="190500" y="342900"/>
                </a:lnTo>
                <a:lnTo>
                  <a:pt x="0" y="571500"/>
                </a:lnTo>
                <a:lnTo>
                  <a:pt x="95250" y="685800"/>
                </a:lnTo>
                <a:lnTo>
                  <a:pt x="361950" y="400050"/>
                </a:lnTo>
                <a:lnTo>
                  <a:pt x="266700" y="0"/>
                </a:lnTo>
                <a:lnTo>
                  <a:pt x="114300" y="1905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Freeform 35"/>
          <p:cNvSpPr/>
          <p:nvPr/>
        </p:nvSpPr>
        <p:spPr>
          <a:xfrm>
            <a:off x="9906000" y="3780532"/>
            <a:ext cx="8153400" cy="2838450"/>
          </a:xfrm>
          <a:custGeom>
            <a:avLst/>
            <a:gdLst>
              <a:gd name="connsiteX0" fmla="*/ 0 w 8153400"/>
              <a:gd name="connsiteY0" fmla="*/ 38100 h 2838450"/>
              <a:gd name="connsiteX1" fmla="*/ 0 w 8153400"/>
              <a:gd name="connsiteY1" fmla="*/ 1028700 h 2838450"/>
              <a:gd name="connsiteX2" fmla="*/ 7753350 w 8153400"/>
              <a:gd name="connsiteY2" fmla="*/ 2819400 h 2838450"/>
              <a:gd name="connsiteX3" fmla="*/ 8153400 w 8153400"/>
              <a:gd name="connsiteY3" fmla="*/ 2838450 h 2838450"/>
              <a:gd name="connsiteX4" fmla="*/ 8153400 w 8153400"/>
              <a:gd name="connsiteY4" fmla="*/ 1714500 h 2838450"/>
              <a:gd name="connsiteX5" fmla="*/ 7715250 w 8153400"/>
              <a:gd name="connsiteY5" fmla="*/ 1714500 h 2838450"/>
              <a:gd name="connsiteX6" fmla="*/ 1143000 w 8153400"/>
              <a:gd name="connsiteY6" fmla="*/ 114300 h 2838450"/>
              <a:gd name="connsiteX7" fmla="*/ 1143000 w 8153400"/>
              <a:gd name="connsiteY7" fmla="*/ 19050 h 2838450"/>
              <a:gd name="connsiteX8" fmla="*/ 95250 w 8153400"/>
              <a:gd name="connsiteY8" fmla="*/ 0 h 2838450"/>
              <a:gd name="connsiteX9" fmla="*/ 0 w 8153400"/>
              <a:gd name="connsiteY9" fmla="*/ 38100 h 2838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153400" h="2838450">
                <a:moveTo>
                  <a:pt x="0" y="38100"/>
                </a:moveTo>
                <a:lnTo>
                  <a:pt x="0" y="1028700"/>
                </a:lnTo>
                <a:lnTo>
                  <a:pt x="7753350" y="2819400"/>
                </a:lnTo>
                <a:lnTo>
                  <a:pt x="8153400" y="2838450"/>
                </a:lnTo>
                <a:lnTo>
                  <a:pt x="8153400" y="1714500"/>
                </a:lnTo>
                <a:lnTo>
                  <a:pt x="7715250" y="1714500"/>
                </a:lnTo>
                <a:lnTo>
                  <a:pt x="1143000" y="114300"/>
                </a:lnTo>
                <a:lnTo>
                  <a:pt x="1143000" y="19050"/>
                </a:lnTo>
                <a:lnTo>
                  <a:pt x="95250" y="0"/>
                </a:lnTo>
                <a:lnTo>
                  <a:pt x="0" y="38100"/>
                </a:lnTo>
                <a:close/>
              </a:path>
            </a:pathLst>
          </a:custGeom>
          <a:noFill/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 flipH="1" flipV="1">
            <a:off x="15735300" y="4800600"/>
            <a:ext cx="1790700" cy="46347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H="1" flipV="1">
            <a:off x="13615727" y="4260922"/>
            <a:ext cx="1790700" cy="46347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H="1" flipV="1">
            <a:off x="11382375" y="3727522"/>
            <a:ext cx="1790700" cy="46347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0" name="Straight Connector 2049"/>
          <p:cNvCxnSpPr/>
          <p:nvPr/>
        </p:nvCxnSpPr>
        <p:spPr>
          <a:xfrm>
            <a:off x="17830800" y="4991100"/>
            <a:ext cx="0" cy="2794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H="1" flipV="1">
            <a:off x="17526000" y="5264078"/>
            <a:ext cx="304800" cy="642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6" name="Straight Arrow Connector 2055"/>
          <p:cNvCxnSpPr/>
          <p:nvPr/>
        </p:nvCxnSpPr>
        <p:spPr>
          <a:xfrm>
            <a:off x="10572750" y="3505200"/>
            <a:ext cx="0" cy="27533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flipH="1" flipV="1">
            <a:off x="10572750" y="3505200"/>
            <a:ext cx="628650" cy="17100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Freeform 68"/>
          <p:cNvSpPr/>
          <p:nvPr/>
        </p:nvSpPr>
        <p:spPr>
          <a:xfrm>
            <a:off x="13201650" y="4724400"/>
            <a:ext cx="361950" cy="685800"/>
          </a:xfrm>
          <a:custGeom>
            <a:avLst/>
            <a:gdLst>
              <a:gd name="connsiteX0" fmla="*/ 114300 w 361950"/>
              <a:gd name="connsiteY0" fmla="*/ 19050 h 685800"/>
              <a:gd name="connsiteX1" fmla="*/ 190500 w 361950"/>
              <a:gd name="connsiteY1" fmla="*/ 342900 h 685800"/>
              <a:gd name="connsiteX2" fmla="*/ 0 w 361950"/>
              <a:gd name="connsiteY2" fmla="*/ 571500 h 685800"/>
              <a:gd name="connsiteX3" fmla="*/ 95250 w 361950"/>
              <a:gd name="connsiteY3" fmla="*/ 685800 h 685800"/>
              <a:gd name="connsiteX4" fmla="*/ 361950 w 361950"/>
              <a:gd name="connsiteY4" fmla="*/ 400050 h 685800"/>
              <a:gd name="connsiteX5" fmla="*/ 266700 w 361950"/>
              <a:gd name="connsiteY5" fmla="*/ 0 h 685800"/>
              <a:gd name="connsiteX6" fmla="*/ 114300 w 361950"/>
              <a:gd name="connsiteY6" fmla="*/ 19050 h 685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1950" h="685800">
                <a:moveTo>
                  <a:pt x="114300" y="19050"/>
                </a:moveTo>
                <a:lnTo>
                  <a:pt x="190500" y="342900"/>
                </a:lnTo>
                <a:lnTo>
                  <a:pt x="0" y="571500"/>
                </a:lnTo>
                <a:lnTo>
                  <a:pt x="95250" y="685800"/>
                </a:lnTo>
                <a:lnTo>
                  <a:pt x="361950" y="400050"/>
                </a:lnTo>
                <a:lnTo>
                  <a:pt x="266700" y="0"/>
                </a:lnTo>
                <a:lnTo>
                  <a:pt x="114300" y="1905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Freeform 69"/>
          <p:cNvSpPr/>
          <p:nvPr/>
        </p:nvSpPr>
        <p:spPr>
          <a:xfrm>
            <a:off x="15563850" y="5270500"/>
            <a:ext cx="361950" cy="685800"/>
          </a:xfrm>
          <a:custGeom>
            <a:avLst/>
            <a:gdLst>
              <a:gd name="connsiteX0" fmla="*/ 114300 w 361950"/>
              <a:gd name="connsiteY0" fmla="*/ 19050 h 685800"/>
              <a:gd name="connsiteX1" fmla="*/ 190500 w 361950"/>
              <a:gd name="connsiteY1" fmla="*/ 342900 h 685800"/>
              <a:gd name="connsiteX2" fmla="*/ 0 w 361950"/>
              <a:gd name="connsiteY2" fmla="*/ 571500 h 685800"/>
              <a:gd name="connsiteX3" fmla="*/ 95250 w 361950"/>
              <a:gd name="connsiteY3" fmla="*/ 685800 h 685800"/>
              <a:gd name="connsiteX4" fmla="*/ 361950 w 361950"/>
              <a:gd name="connsiteY4" fmla="*/ 400050 h 685800"/>
              <a:gd name="connsiteX5" fmla="*/ 266700 w 361950"/>
              <a:gd name="connsiteY5" fmla="*/ 0 h 685800"/>
              <a:gd name="connsiteX6" fmla="*/ 114300 w 361950"/>
              <a:gd name="connsiteY6" fmla="*/ 19050 h 685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1950" h="685800">
                <a:moveTo>
                  <a:pt x="114300" y="19050"/>
                </a:moveTo>
                <a:lnTo>
                  <a:pt x="190500" y="342900"/>
                </a:lnTo>
                <a:lnTo>
                  <a:pt x="0" y="571500"/>
                </a:lnTo>
                <a:lnTo>
                  <a:pt x="95250" y="685800"/>
                </a:lnTo>
                <a:lnTo>
                  <a:pt x="361950" y="400050"/>
                </a:lnTo>
                <a:lnTo>
                  <a:pt x="266700" y="0"/>
                </a:lnTo>
                <a:lnTo>
                  <a:pt x="114300" y="1905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TextBox 70"/>
          <p:cNvSpPr txBox="1"/>
          <p:nvPr/>
        </p:nvSpPr>
        <p:spPr>
          <a:xfrm>
            <a:off x="9829800" y="4031159"/>
            <a:ext cx="1485900" cy="769441"/>
          </a:xfrm>
          <a:prstGeom prst="rect">
            <a:avLst/>
          </a:prstGeom>
          <a:noFill/>
          <a:ln w="28575"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Depth Analysis</a:t>
            </a:r>
            <a:endParaRPr lang="en-US" sz="2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2" name="Freeform 71"/>
          <p:cNvSpPr/>
          <p:nvPr/>
        </p:nvSpPr>
        <p:spPr>
          <a:xfrm>
            <a:off x="11144250" y="4245592"/>
            <a:ext cx="361950" cy="685800"/>
          </a:xfrm>
          <a:custGeom>
            <a:avLst/>
            <a:gdLst>
              <a:gd name="connsiteX0" fmla="*/ 114300 w 361950"/>
              <a:gd name="connsiteY0" fmla="*/ 19050 h 685800"/>
              <a:gd name="connsiteX1" fmla="*/ 190500 w 361950"/>
              <a:gd name="connsiteY1" fmla="*/ 342900 h 685800"/>
              <a:gd name="connsiteX2" fmla="*/ 0 w 361950"/>
              <a:gd name="connsiteY2" fmla="*/ 571500 h 685800"/>
              <a:gd name="connsiteX3" fmla="*/ 95250 w 361950"/>
              <a:gd name="connsiteY3" fmla="*/ 685800 h 685800"/>
              <a:gd name="connsiteX4" fmla="*/ 361950 w 361950"/>
              <a:gd name="connsiteY4" fmla="*/ 400050 h 685800"/>
              <a:gd name="connsiteX5" fmla="*/ 266700 w 361950"/>
              <a:gd name="connsiteY5" fmla="*/ 0 h 685800"/>
              <a:gd name="connsiteX6" fmla="*/ 114300 w 361950"/>
              <a:gd name="connsiteY6" fmla="*/ 19050 h 685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1950" h="685800">
                <a:moveTo>
                  <a:pt x="114300" y="19050"/>
                </a:moveTo>
                <a:lnTo>
                  <a:pt x="190500" y="342900"/>
                </a:lnTo>
                <a:lnTo>
                  <a:pt x="0" y="571500"/>
                </a:lnTo>
                <a:lnTo>
                  <a:pt x="95250" y="685800"/>
                </a:lnTo>
                <a:lnTo>
                  <a:pt x="361950" y="400050"/>
                </a:lnTo>
                <a:lnTo>
                  <a:pt x="266700" y="0"/>
                </a:lnTo>
                <a:lnTo>
                  <a:pt x="114300" y="1905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3" name="Straight Arrow Connector 72"/>
          <p:cNvCxnSpPr/>
          <p:nvPr/>
        </p:nvCxnSpPr>
        <p:spPr>
          <a:xfrm>
            <a:off x="10515600" y="1882435"/>
            <a:ext cx="0" cy="27533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 flipH="1">
            <a:off x="10515600" y="1882435"/>
            <a:ext cx="19431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http://blog.procore.com/Portals/243172/images/construction-clock%20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69973" y="1257146"/>
            <a:ext cx="1884735" cy="125057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8" name="Picture 4" descr="http://www.usmilitary.com/wp-content/uploads/2007/11/the-savings-deposit-program-a-benefit-for-deployed-soldiers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79" b="13207"/>
          <a:stretch/>
        </p:blipFill>
        <p:spPr bwMode="auto">
          <a:xfrm>
            <a:off x="23186268" y="2225495"/>
            <a:ext cx="1580740" cy="119525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30" name="Picture 6" descr="http://www.execfrenchvilla.co.uk/images/buttonAvailability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90888" y="3657600"/>
            <a:ext cx="1378912" cy="103418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32" name="Picture 8" descr="http://www.speedproerinmills.ca/pages/blog/image/section-image/no-mistakes-12.gi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72528" y="4080421"/>
            <a:ext cx="1482179" cy="148217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34" name="Picture 10" descr="http://www.slbdesign.com/btie/images/Quote.gi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79000" y="4902200"/>
            <a:ext cx="2521177" cy="91456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51" name="TextBox 50"/>
          <p:cNvSpPr txBox="1"/>
          <p:nvPr/>
        </p:nvSpPr>
        <p:spPr>
          <a:xfrm>
            <a:off x="22555200" y="5909846"/>
            <a:ext cx="4648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Ref: All Images found on www.google.com/images</a:t>
            </a:r>
            <a:endParaRPr lang="en-US" sz="16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5286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57200" y="602158"/>
            <a:ext cx="5410200" cy="892552"/>
          </a:xfrm>
          <a:prstGeom prst="rect">
            <a:avLst/>
          </a:prstGeom>
          <a:solidFill>
            <a:schemeClr val="bg1">
              <a:lumMod val="75000"/>
            </a:schemeClr>
          </a:solidFill>
          <a:ln w="28575"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Atrium Medical Corporation</a:t>
            </a:r>
          </a:p>
          <a:p>
            <a:r>
              <a:rPr lang="en-US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[Headquarters Facility]</a:t>
            </a:r>
            <a:endParaRPr lang="en-US" sz="2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" y="1532215"/>
            <a:ext cx="3581400" cy="326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>
                <a:solidFill>
                  <a:schemeClr val="bg1">
                    <a:lumMod val="50000"/>
                  </a:schemeClr>
                </a:solidFill>
              </a:rPr>
              <a:t>Table of Contents</a:t>
            </a:r>
          </a:p>
          <a:p>
            <a:endParaRPr lang="en-US" sz="2400" b="1" u="sng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Title Page</a:t>
            </a:r>
          </a:p>
          <a:p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Project Information</a:t>
            </a:r>
          </a:p>
          <a:p>
            <a:endParaRPr lang="en-US" sz="2000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Depth Analysis 2</a:t>
            </a:r>
          </a:p>
          <a:p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Depth Analysis 3</a:t>
            </a:r>
          </a:p>
          <a:p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Conclusion &amp; Recommendations</a:t>
            </a:r>
          </a:p>
          <a:p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Acknowledgements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105400" y="2895600"/>
            <a:ext cx="3429000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</a:rPr>
              <a:t>Depth Analysis 1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Problem Statement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Proposed Solution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</a:rPr>
              <a:t>Structural Breadth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Developing a Design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Determining Loads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Sizing Members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Total Design Summary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Analysis Results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 smtClean="0">
              <a:solidFill>
                <a:schemeClr val="accent2">
                  <a:lumMod val="75000"/>
                </a:schemeClr>
              </a:solidFill>
            </a:endParaRP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609600" y="3124200"/>
            <a:ext cx="4419600" cy="0"/>
          </a:xfrm>
          <a:prstGeom prst="straightConnector1">
            <a:avLst/>
          </a:prstGeom>
          <a:ln w="28575">
            <a:solidFill>
              <a:schemeClr val="bg1">
                <a:lumMod val="75000"/>
              </a:schemeClr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5105400" y="2971800"/>
            <a:ext cx="0" cy="274320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5105400" y="5715000"/>
            <a:ext cx="2895600" cy="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2" descr="http://www.engr.psu.edu/ae/thesis/portfolios/2014/jjm5521/Atrium_HQ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33" r="4730"/>
          <a:stretch/>
        </p:blipFill>
        <p:spPr bwMode="auto">
          <a:xfrm>
            <a:off x="5981700" y="602158"/>
            <a:ext cx="2476500" cy="92184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2" name="TextBox 11"/>
          <p:cNvSpPr txBox="1"/>
          <p:nvPr/>
        </p:nvSpPr>
        <p:spPr>
          <a:xfrm>
            <a:off x="9601200" y="467380"/>
            <a:ext cx="670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Depth Analysis 1:</a:t>
            </a:r>
            <a:endParaRPr lang="en-US" sz="28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8364200" y="467380"/>
            <a:ext cx="350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Structural Breadth:</a:t>
            </a:r>
            <a:endParaRPr lang="en-US" sz="28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9601200" y="965774"/>
            <a:ext cx="16840200" cy="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23097565" y="457200"/>
            <a:ext cx="335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Developing a Design</a:t>
            </a:r>
            <a:endParaRPr lang="en-US" sz="28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677400" y="1066800"/>
            <a:ext cx="365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Double Tee Beam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677400" y="2819400"/>
            <a:ext cx="365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Inverted Tee Beam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677400" y="4415135"/>
            <a:ext cx="365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Ledger Beam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8364200" y="990600"/>
            <a:ext cx="365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Square Concrete Columns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3200" y="1600201"/>
            <a:ext cx="2362200" cy="103132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2857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8"/>
          <a:stretch/>
        </p:blipFill>
        <p:spPr bwMode="auto">
          <a:xfrm>
            <a:off x="10363200" y="3276600"/>
            <a:ext cx="2362200" cy="85756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2857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3200" y="4952999"/>
            <a:ext cx="2362200" cy="101470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2857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55" name="Picture 7" descr="http://ww1.hdnux.com/photos/06/24/50/1657364/3/628x471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00" r="20410"/>
          <a:stretch/>
        </p:blipFill>
        <p:spPr bwMode="auto">
          <a:xfrm>
            <a:off x="22479000" y="1204378"/>
            <a:ext cx="3124200" cy="161948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57" name="Picture 9" descr="http://www.concretetech.com/project%20reports/images/astreeterect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92200" y="1219201"/>
            <a:ext cx="3276600" cy="141404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3" name="AutoShape 13" descr="data:image/jpeg;base64,/9j/4AAQSkZJRgABAQAAAQABAAD/2wCEAAkGBxMTEhUUExQVFhUXGRwYGBcYGB0YHxgXGBgcGBoaGxwaHiggHRwlHBwcIjEhJSksLi4uFx8zODMsNygtLisBCgoKDg0OGxAQGywkHyQsLCwsLCwsLCwsLCwsLCwsLCwsLCwsLCwsLCwsLCwsLCwsLCwsLCwsLCwsLCwsLCwsLP/AABEIAMIBAwMBIgACEQEDEQH/xAAcAAABBQEBAQAAAAAAAAAAAAAEAAIDBQYBBwj/xABGEAABAgMFBQYEAwUFBwUAAAABAhEAAyEEEjFBUQUGYXGBEyKRobHwMsHR4UJS8QcUI2JyM4KSstIVFkNTk6LCNGOEs+L/xAAZAQADAQEBAAAAAAAAAAAAAAAAAQIDBAX/xAAhEQEBAAICAgMBAQEAAAAAAAAAAQIREjEDIRNBUWEEMv/aAAwDAQACEQMRAD8A3iEwrVPTKlqmLe6kElg9BwgebtOUmUZt4KRVinvAkZd160ge0bblrssybKuzCEPd+KpS7EOCRi7aHSPTy8kk7ebxZHb++CJyLgQUFC0rSpwp0l3oM7pYpycvhXGbw2yWtV9Kgul28oG6l1XmQ4Bz/ECcYE2oCVsoFALF3Ue4cGc4NUOcM4t9p2jZ37pMEt1zyT2bhSQkOE/FULN2taOY8zllnu5VvjjIy0lbAuSoY1D5gUUcDiX4RFMmFwFEgV1pU1aD5aViVW6wBIS1aYV04cYrJqlli2bcBU0HUvGMuNrWODIHx5/aJZcsv3XYZh2YmhfAaRHMKiamida+ETyrYUpuJwxPE8YKEcq03Q4HeJZ+HDrmItdn1SbwTXTEY4jHWmhjPrdzQUxag50ixstsAFUd4u5cgswAxcN9coWeG4LFomzLupWpJD/CTWgLEODWuvziRNpUlCkuQgkOEkuQC5o2H0GkCWlQzVzGhIc00cxEq0Obxc0AJyoMa9PGJnv3Ea2s7RPvzCoPd/CCQ7Vqbouv0hyl3kgEGhywBBfI4Go0iuRaVggi6eWnFoNkTQSWBHQUPvOM899lo+SnsiLhVerUqAuu+DmuHlAdqtIF1ys6qLGruA2EEz7IiaCSpbggBIZmZtHd6u+tIqbaWBSFEgHCoZhVwW4xWHv7OQT++qKaAMGxrgcQ+DxqdzLNdnJnruCS968ZqpaXF1aigpreAcXdSBkWw0ubdALOXetQeB4RYWfaq7txaz2Ye7L/AAh3JIGANTVszGuOsbvRZY17PtD9pktKlCVJVMQKXrwReI/KDVmr1i+3X3pRbAWQqWoAEhWFcGVn9jzjwiz28EAjvLwYnLh9IJmW+cAOymKDHBJIP3HDhF+P/RlbrKI4vo6OPHgGx95J9mm91c4qq6VE4nEqSXGGTYgcoZL29aBNVME03iq8QCR3mNdHqejjMxpn/oxwGq+gJk1KWcgOWD5liWHQE9I7Hz5s7eJfbpmz1rV2ar90l76wMO840BLGgMemyf2j2dUpalOhYDpSauWwJGFXh4efHLv0XttYqtp7bkyFpRMJBVhSnjhlHl8nf+amcZqgpR7yQkkgISqpatWYM+EZ7ae2ZtoJmKvFiXuklkhyTU4gE1zcxp8s+j42vYbHvdZ1zRKZd4qKXZ0vWhIwNGwx4Vip2hv9JQpQCSwS7qpXTGrU+seXy7V3O8bqiWJCmZJcKDDFx48XaILHYu0WElQTeBIK3ARpeOGAdg9aUhfLl9Hweh27f+7MvJudkwIAN5anSCxAICfNoud2N7ZNr7p/hzSe6h3vYlxwAFTxEeKTEXQ9CCWeuGRGj41i93b2jPs6hPly0KR3u9oMV3Xq7Y+3MfNnsXxx7atERzJUVUreiUqQZgYqQApct+8AfiYGtA+LYRQzN+AVOkX5eYAqlRoEuWAD4mvAR13yxnxaZcxILFSQdCRCjxXaO2JU2auZMQm+suWEwsTk4mAUwwyjsYX/AF/ivjM2PvNMs0hcmXdMtaryqOS4YpJIwPlWCdn7UErtTdCJivg74/h4FKmLjAnxLEVEZ+x2FYe8RUav1pDZ0spFVOptG445xwXyf1tZCNuUtalKYGlW0ZnbOn6xHabRfKRRsk0CUkknADB/WBStlYkjNqPDETDeLFnfqOLQ+K5FgraCge8w6A8esB2y2FagcPnxbKI5jUL++MMWp8hzgxwk9nJD5Sy+OMJROnKIpamMSKVrFaGjTjSClpUgA3nY08mxgYmJZM81ADhqhnx+kMUUFOKl6eeZ96Q+yqY8DEE1Yusxp658uUdSugavPKM7PSaM7ylBkE5BywphXKC5diVeJW9K3R5C9hFZMJUcHLuWo3QQcrZwXd7ygoved66FmDca5RFmp2ktoyWqi8lvwgguNaFx5xWzZZICiSxzbOuZxwi5sezEyyFKWCajG7XljFftO2KmED8IDp0NR8soML71Pf8ATgIyV4sSGDEORgTjyBpwMFWiyiW15TkhKhdqGUl8XZwaEc4SLWsJEtVAkqIpVJUztVsvWGz1kqICiqgDtkA3GNvRjzZyU3sJaGJWEsU3iA5BqpjkNDzjU2Xde2SCmYVoQhcq8ld4KKR8QBCk0UdA5Y0diIyEq0qYC9RIYVw75NAzmj4a9I1m9tqVLEmzpmCbICEzASi6p7rm8T3qlQVd1IajRWOpN66Z1SGbRS2JSqhJdz9xXCkA3SbzKBbB6XuHpDtoKKQlKRdAHVuPGA5yzQ9K1do5dXK2/okST5iwRfSXBwahHAQdKlOyiC6qsoEEcuNYqps4li9RhXAHSCpJc3lEkhuv1EGU9HRarKQpiXAq9GOgNT78YkmzUAMKaADDJ+fOAZ9tAGFThlQDL0isVac42kujktXcueAGUoGHTJ4HewDBvpFDMnuz1OcdM9TEZQ+KuKxm2kLeofLLrz5Q/Z8xiklarwJJRdoHYOXoSeWUA3rjuLqsPLD2YfJthoAK6w+ui0sZ9pAUopZN6jBwANBXCGSLSpzcWoFmIBuuM4rbSleJBY5mnjBFjAKcq6P40wibde9jTilTAWAB6CFCIRoo8afWORAQLtZyDDJoYZ5Na89A/vxgctm/CEk6nmI04xelnZ7GZzJlJvLUoi64GAdwSQMHxaLJO4ttIpIHWdI+c2Kycp0ISFd2jpLgY41pj6RZWXYZUL3a2dj/ADk+iDG2HjlibdHTf2e7QTjKlj/5Nn+c0RQ7R2euQQlYY1dmUAQSGCkkpVg9C0adWw6OJ9mH8t5b/wD1t5xRbQXdlKSVBTkXWcgB71CQPSDLDUOXapB1hwOMRorCeIXo5o9E2T+y60KQlcy0SJJUAbpvKUnNlMAH5GMDs9QE2WTgFoJ6KBj1f/aeq/OLxxl7LILaP2aSpaVLnW9LJBJuyDlzmRQ7G3TTalqRLnolgC880EEgaXQfB/GLvalpvy1JBckHOKOxkodQLUZ+dPnBcJv0mf0yw7urmrWmROlEIClFSz2QuJxUHdxnHZWzJqpapibqpaSEqXfSKnJlEKL8ojs0pQSrLukfJo4lJ7MjK8HHEA/XziL4pRcYNtOx1hKVTEFl/wBmLpJWCPwhio9Hxist0xMomSqWtGDpIuKS9ag1BwNR6xPaVLKpYJPdT3eHeJLRTbWtSpk1a1ElSi5JzMTj/nk7LjE86wzFORKmEAl1BBIGdVAZCAJoUDn7pGjsm1Jv7qZSVm4tSSpL5p9jwEVO0JLzEh2vAAk4ByxJ6CHcNDSBE5wAXpQRdSVJuglD0xUBTqOeHGBZe7ayAy5ZwqCcCHGAx4Y6tFkjY80IulaWZnDvy5N6xl5PDleomxR25QvMlwww0OgECKPdEX/+7SiazB/h+8Rq3YIYdqNfgP8Aqi8fFlIqRRoWQcH4GviIOsUqtRjVgcswAPSD5W7NWM3H+T/9Qandlf4VpLZl0nizQ8vFleisZnaKV3lLY3L1FHN9IBSh42NvsCpKCtaUFIZ3AVU0wLYxSWlMsMpMv4heuklhyb2IWPKerF4qoIhy0kAF8aRaJs6ClKgn4jgSaZHDHxgmbsq8GSm9do1Ugk1xNW1zyh3KS+1XUUaLSQQXMGWeYQoKCCQBQjEZZGkXFk3aRMKQoKQqjhL1Jy7+DZ9YO2xsb91uJK0pcYhOAABqXL44Qv8AqbxRdXpSicpRZWChV2AAhs2akUamAu+kTWeRfRfUgS7w7pU5cEsFgGj8RqGibY+7i5yylK0sA9A7iuZYBmyjCYy5cU6VZlo4+H3hQ3aUsSZipd4G61cMQDh1hRtwy/T1QNpl1PjEQB0J8Y0w2IlTGuRavmIAnbGmy2ZTl8GMGOcvpc19ubKsvbkovXWZmS5OOAcRY2NISm67sSHwzPOBtl2cSlKNqQooVgSFDvO+IY4PF3ZpllKQpCJhRWoROI0xAaOjGzQCpUm8xU1H1ctQYZxX7b2clMm+mbergUs9bpauR4YRdL2nZkh1IWirB0zK6QFblybQhSLPJN8t3ghiwIOVWakO2aJkwnD5ZQeNlTWSUpdwVYYAGhJwrBFl2QUq7wdvw4VyfSLmXLWoOnu1agZwKM8c+WV+lW/gndHY0mVMMy2BE0N3JbuLxxKwWdhgKip0EbNG2rCCB+62djgyEEjnGPTMWLoZWFWA+kK32WbNCCklAFTe4aNGnyYyIu6M3z2+FCUiRKlyg15ZQhKSTQAOA7YxQW23rKUijKr8Iyp6xPatnzFkZMOj06cI7O2ZMoybzBscTqIPkl+zkBWjaUwXUuGor4Q5rQE8x6RBN26QQ6KjABQAc5mhPMOOkE7R2VMu3jdAAyLswJ5RQTS/Qe/fGHz31VSTS+l25awparuDMB8JwbXAZxSzTWLBCCmSAcT3uhw+vWAuxJNAWcB+Ji9+k9UXs11C6MRUeFfKLhSnk3FolX7xJUEJKyGoi81ADXGKzskylkEl3YMR8LM5bMxoEWGWkgmZQhw1aEcYyyzhyzRlgSJQuJLgVrXHlBqLW+JHpFRtc3V3ULKnSCTqWFKQEmzO7qNK4+EVPNJDnj37akWkGgUlscR6xBald4cvrGakTiktePm3iRFyJxLFshxyr84L5hw0LSvvJ95Rb2JYYe84zMy0sQYjsFrVfLHnFfLqb0jOVrLfZ+0QxlJnIKgFIvhJbh3h3swDjoYwduWmWtSVoBYlg9a5qbM6D7xebS2oEy1AkBVCKKqQ9Q1AeJyjBz5qlEmpfrEZZXJphJIvrNtJIqEscmOAy11giRb0unEc8MaYV8YystR8Im7SM7hLdq1je43H70A5LpYtmHo78ofZ7WS9VPixOunhFLsqagoF9LkH8xHlFnIt6VKYparOC1NBSNb5LNMMvVTWq0KFSpWGvgIHRtRSX/iKTkS/k+Z4CsBbXtAdN0EY1JfQaCAJKu0WQCQhOhq2gLYmJuVta4ya2spluS9ZiydSn6woFOy5P/u/9RP+iFD45Hzxeh2bdOZmu7yr84ubLsFSf+Mo1c0FaNoYtUg6Q9EwDR4iYSHMVVtfdeVaUgTSsgYAFq60EAS/2d2IBmmNp2hA8mjTg5vEqTz50itnplUfs6sH5F/9WZ/qg+x7l2KUXRKDszqWtT8O8oxoEo4wlCDY0pk7q2Z6II5E+WkdVu1Z/wAp/wAX0i5SecOQDwieM/BpVS93bP8A8vxJPzidOxLOMZUvqPrFiUnWIygHQ82h6n4WlfaxZJPxolDhcBPhjGR2ht8JUoSkdzUA55YV+8b7sD+Uc2EQrsIOKUnmkfSJyx30Ljt5Zb7cZySkpZB+IMQVPmehNePGKWVsuVdIqlKsTdUVchxyyGsexK2JLdykeY8sIarYMgl+zS/JoWi4PGrbZBeSAVgNR0MyRSveOkORs7BaQ6Q17HEGhpUdNTHssvdySrCUDwA+kcXutZ0/GEI/qXd8gXi7cqVweLmwJIUvA6nzp9soMsqWQC5UWACWwHvICPU5ux7A+ajohKjwoVFPlAw2XZB8Mgq/rWfRAHrCnjyvcRdT7eYWhJJKjSjHL3nD5Gy58wfwZM2ZhVKLw5kikeoypYT8EuUj+mWl/wDEp1ecdJUsC+tS21JNRQ48YqeC/p89TTzNO5tpxWhCOakEgf0hd6Iv3VaaULNVqGkeoydnrXRCFK4gU8TQRFadzZUqsyddzYlPkAHPukR5PHZrRzK15jL2dNWW7vTSC5OyFoQ5FxOeZJOGcb+XupIa8CsvgSMuo9vHP905b1KuTDypEzl9quNrz212IFLXXdIS50DN6DxjKGwzEhVKcx49Y9mn7pu7KPW6KePygabuUgVdRPJJ+5gnIuN08TTZVAOxb6QfZ9mTC3EY4s2TDOPVJm4iVkMVgDMkpamTpiw2Z+zPvXhMIBxUa04Bg8VbleheUedWLZKkgAXirCiSQXGTDjB1k2OZTmaiaAcSUKQMy3eGXyj2JNmsmz0d1yviXUo5sMAOTCMttW1TbWWJIGISKt9T5QZeO3H3U3Hbzja8qWpDJocQenzihsFs7FZvJvJNCM6aGPVZewJxLMySMVNlkRj5ZQNM3QcnuyScykB/SM5LJpfH1p53M2yHpLpk6q+kKN8d1VinZpPGn0jkacr+Fw/jfomn3+kPKhk3OpHyiAKQKXg+nWHyloJIvBxjg/hFtE6Cnh00iVKojSBziQKGLDzgGjw0dC4iRPfL76tWCpclSvhSfP1wgJHe0EczqIlmJSj+0mS08CqvhAs3a8hOBWv+lLD/ALmh8bRykTD+mJEN+Xyiom7yH8EhI4rJV5BoDnbetCvx3RogBPnjD4VNzjUCSpnKWGpYDzMQTbZJRjORyQCv/LSMguapRdalKPEk+sRKc8ofGJ51pVbekXiEoWpmqohALh6MCYYrbqj8CJaP7t4+KvpGZsqXKubeH3eLORKyz0EVJPxNyo2bbpy/imLI0BYeApESJMWVj2LOV+G6NVU8sfKLE7Kkyg8+aBwe79z0i9yJ1aoeyg2z7JmqwQW1PdHn8omm7yWeVSRKvH8xoPE94xTW7eC0zcV3E6Ip54+cLkcxXc3Z0qVWfPSj+UY9HqfCAVbZssqkiQVl/imUDku4Bc48BGaSnPGAtq7ZkyaLWL35BVR6DDmWETs9NFbd4rRM/HdGiO754+cV8izrmHugqJxP1MZKXtW12pV2zSCE5ksS3E/Cn3WLQbLtqS5saCde0B9Z0Rlnpcx29Ds6SlCUnEAA9BDzWMSNo7TSP/SnpVuiZhEG7O2ltOaoITZa5laCkDmolvno8ZbrRqXHGJJFnUv4RTU4e+UHbL2QoIBtBQtf8gKUjhi5505QTbtoy5QJUQAM8APekaTFNy/A8qxhFVVPHDoIpdt7zBLolm8rA6Dn9Iqts7wrmumW6Ua5n6CKNKYrpJ65ilEqUSVHM+8II2NL7/eaia+UCXmER7E3iF8pTKKrymCwpiRwDYZ4wWehL7atV3LCI7oyHhBBUNIapI0PjGbRCSNDChNxMKAbNMoZu/M/WCJCeB6+kDy5CRVhXNneC5U4+/1gB6Q2Y99Ip95NqTJPZ9mR3ncs+DajjF4V6t6RnN8iDLlkYhTO74h/lDKhLFvVaU0vIL53Eg/9oEEfv0+Z8c1auF5h4BhGalFq6GNFZqjCNcGWSREsRJ2cOQAIIkyVrICElWrB/tGrMOlPrDgkReWXdmar4ilAP94+Ap5xaSt37PLF6Yb2pWWHgG84ncOSslJkuWAKjwDnwEWtm3enLxSlA/mNfAP5tFpaN5bNJF2WL3BAYeOHg8UNu3tnLohpY4VPifpC2elxJ3as0kXpq31c3B5V84bN3js0kXZCLx/lF0dSamMbMnKWXWoqOpL+sIGFo1zbd5bQtwCJY0Tj4mvg0U61El1Ek6kuY4tTByWAz4Rntp72ykOmUO1VqKJHXPo/OFbIcaNArFTtTeWRKcA9ov8AKiteJwHrwjNoNstqrjlj+BHdDcdRzLRsdhfs9QhjOLn8qcOp+njEXJUm2TTa7dbFXZYKEn8KMW4qx6hhGq3e/Z4hLKnkKViUg0fic+njG4sVgRLSAgJSBkKfrBPZD3lEbXxDWawplpuoSlKRkKD3xiYSiSyanQQOva1mQoomTCkpZwErVk+IDQbI3msQoJrc0rHmUw5C3oZZtmfn8B8z9IsCoJGggCXtmStJVKWlQGJBoOcZbbG8rkplF/5z/wCI+cXJpNq823vEmUGxVkkYnnoIwu0bZMnKvLNMkjARCHUXNSTiYdMgIwLcqGjeYeOFUJKAHOZqfAD5RV7Z2h2QZNVqokfPkIAF2zbnPYpP9Z4fl6xoNz9mBI7UjGiKYDAn5eOsZvd/ZipswJbHvLU9WzPM/OPSpLABKQwAYNkBRoWd+jxm7s67wMNpxiQGEtY9mM2ocqhRPfEchkj7DnCTMIzfpESbR4++MdSs5tAacTNR5RVb1IBs5LVCgfEt84sgoM5gTbqb1nmCuF4P/KxfwEAvTEJMaPZlpksO0mlHAIKj9IzSTEgi5dMrNvQ7JtLZqRVRV/WhZ8glvKLNW+NlCf4ZKtAlJH+ZmjysKrwgiyOxHt4qXZa02du3zmqpLAQNfiP08ooJttmTKzFqUeJeBUkeMPGLRRJXAhFUA27aUuSO+picEipPID1iGci3TUvIkoSDhfmJvc7rsOp6RNykElWMy0IQHWoJGpLesZ/aW+CUuJCb5/MaJ8MT5RX2jc/aK1Xpklaj+a+hXgysOUT2Pcy1FQCpK08SwHjEc9q0o7Xa59oP8RZIyTgkdBTqaxe7vbrTJpBqEEsVs4HLjGs2VufLlMZxCj4JfQ5nyjWypSO6ErQAAzApY8P0aJuSpj+qewbIXZynsGCcwc/DE8TF3Z5s13UAE5AVL8YnFhU7ghuYiYWdRLMXhe1enBMOhguyWZS/wsNS3k0TWTZoFVV4ZDpFmhMXMU3L8eR7yJa1TgMlkeFPlFSowftVd6dNVrMWfFRgB8c4aUlgKnLKLEVAoDWjiDFQLYx3jygmYaiAHy4S4UqGWiYACTgPSK+iD221CWgqUaAeJyHWMzLvTF31/EcGGA0Edt1u7ddP7NOHE6xq90tkhau1UO6jDir7QepNl3dLnd7ZiZUsP8aqq4aD3xi2Ese/rHbrHGHFPHHpGXbbqaRfL9fSI1yjjrr8ommdB4/SIlH2afKAICWxBPFjCiVjw8YUBA5KwKVPv3hBF8ZV6QGjwf3yidEJaUrFCSXw/TWFaZN+WtL/ABJI6kUcwvXU+3hT5oSkqWwSK1PukIMYrZc5OMtXQXvR4HXLUHdKhzBEXW095kp/swVqyKqBPoX8IxO2dq2ia4UtQT+UFgBo2Y5vGk3+M7peIiwsgBp7pHnImTk4LUORPpEgtVoIbtZjHHvH5Q5dJbjaO2LPIe+oXvyJ7yn5DDq0ZDaO9Vpmk9mBLTgGqpuZDDp4wPY9kqUWAJJ83jb7D3EUplTe4NMVHpl18ILf0Sfjz+y2WetdEKWo9ST6mNDLkWxA70i0D+6o+kes7M2VKkJaWkDjmeZg9SYyslaTceNI21Ol0Pap5pUPUROjfBYwnK/xR6vORgMft4wNNsEpfxy0KfIpB+sTxV7ef2ffOd/zXHj6wdL32nfmR4D6ReWndOyKFZEsOcQCG8G+UDL3CshJATMGHwrbyrC4jYey75TFqAuy1HiPpWNDZt+FJABkJp+VRHqDGYtu6cmzfxJZm4sylXhX9IgSaRrhNRnk9Bkb+SfxypieTK+Yiys2+NkUH7W7wUlQ82aPLgOEdcRaSUt6nE1iMQ5RhhMAS2Y988vU/aCFYwLZD3zyggqx5wwlvMIz+2rYmY8sTAnJVHfhHd5NrGWgol1mqFP5R+b6RipVknD8L9frBvRPQbDsBNxJFokhw91Tgh42uzuyloShC0MmnxDxPOPHEWS1AAmRObEMkkcDDlWyemiu1T/UlX0jK21pJI9sBBqA4OmHlDUjnp5RXbr2m9ZJJr8ABfVIYnxEHTDmR9oIpLm3nSIV3g4cV4e/WG3xg/yjt/I+sMkPaEUupLZv9RHYeZwGkKAAgKMIckNn76fWBkzdSH96QQlXvGEpPeH2xL8hWK/amzFTf+IQ1bpDh9cYNl48dfpE+Bz9+UHQs2yyd2VkspSQNQ58mETzd0R+GZ0Un1r8o0ikjVz7xjqJRfEQ+eSeEYO1btTE/gvDVIf7+UTbN3Vvl1C4niC55CN6x0jl8D6Bz5DARXOp+OK/Z+y5dna4nH8RHe8T74RYn2364x1sQx6U9Iklo+0R2t1JEEITEaUY6vDZgZwAB83gCSdLeopTSBAgv7/SJ3o9fn4w6VwDPjx4mDQcGX2jpT7MdmSnDfeOHL3xhGot7COzT/X/AOKoyxMbu3WNEwAL7zF8SGPRvOMxtuy2eQCSpaTVkuCTyBy4w8b9Iyiqvwr0UitvJTiktqI6neKTmojmk/J40QulGGhUV8va0lWExBPMfOCO0pjABllV3jyiDa20RKQTiTRI1LekcRaky0qUosB96DjGVVMXOmlav7oySNPecMis6VqUVrqTWvukandvZInTO8O4mqqeUVVjsxJAGJYDiXYCPSdj7NEmWEEgk1VxOf05CFndQ8ZuiUJSKDOuH65R2b+r/rEq0BqU98ogmyX+VdeEYxsaieGdqcGI6Q5K3whpk0Io+NQ/1hpTmwbrFEeRqx1waOKSMjDfXxMNNRiYei24/PzhQ1hx8fvCg0WwMtLhqcAp69KRMopyx4O3WBUTCauSNKUbjjBKbuODe3hKPTeNPUQbLTzgZKrwLHHNJr0ORiU2g4AE8q9YDTLmj9Y6leYz+XKBkFmvO+pb5RLJlpBJAqqpxyHOACBNJo/jD0e3iAk5P0b5mOia2Y8fpCApK9G+8Oc8CPenukQdpXOOoPODYTGZUen6xxLHH0jgOFYRChkPbwweoVypqHI65feOlbVqfl48eMRBYJbMRIJYalX1r5Qtgpxer00wembRxM8HphnD0lsWrhlEc1R5HDVxjwyeAANs2zs5SlJS6vJL5nhhSPM9plcwkqUVHU5fTlHq0xCFBiHBGBHqDFVa9gSFfhbikn0LiKxyk7TlLXks+xGAZthMerTt1Jag6FqH9QBfwaK2fuhM/CUq6sfP5xW8UarzJVkOkPkS1J+FSk8iR6RsLZscy1FK0sfKsC/7NEVxTtUo7RbBSioCtS8WFmltlBcnZ6RFhs/ZRmLugMMzoNYetF3Vtufs1z2qhQfC+pz6D1jWFfvyhlmlBKQAGAYeAiRDNGFu63xmoZOW4AiNKw7AHmzfKJ5ycPecQLsb4E+vo1IDPCmdn6hvCnt4gM1g/v8Ayx1FnV+ZvH6tHSTz4XoZI12oaUHAxwzk44ZR2YgaVxwiJMoVYmGVPM9P5oURiW2cKAtgyEpIPdvaDHq2XSDJcpiVKYnRsPWBO3KRQpY569IlloBxZhkkMP1gULKgcvGkOKQRgOoJiJKh+p+kSc4QPlYZDKjfOJE8+rHLjDEkDFhwAiQrHvLp7xgCcSwYRQOPjEAWGGeQehP0iZHP0YQGYiQQKP4k/OJUrIxbLhjzhmOjanE+ESIIyPM/KEEK2dm84kE4nLyI8HghPpgzxxTFoAHlzWxx9IKQoHAxBNkJegY8G6xDeKeL5Etjowg2FgDm0RTOGWvulYUpVPTP5R1iOOiWHlDIxAGgZ4clOLgNpz+8PJGTD39Iil+FaHF8h18YNDZi0PR2Otff6wyzyD+I0yDEeuMFhAZsffGIiGPDT37pBotq3auzEzQHBF3AgsW6jDwimmbrn/hzEnmG8w8a0DH5xxxy8oqWzpNkrzqbse1IWypYI1SX9TGq2LYDKRh3zU58h0+sXMxQzPN4hSUnAufu/hBcrexMZHEzboY0ArVokURlEagA7dW84SgAMBwy+0TpW3ZhcYxG51frHSA74cHiIAvjTFs/pBqnuHBXCOKY5QwJqS+TRwajLKAjZgBzPpECnrD1LxrxaI1mGRpJ4woaVjTyjsAUwLFRzBxg+z/D0hQoRxYBIAoGieRChQzcenjDFGqRyhQoAISMTm31hssfBxJfjQx2FCBss9484NAoIUKAJE4nr6mOH4RChQwepI0iH8R5QoUTQX4hzgn36QoUBoklxWEk95vf4oUKKQIlB/CIQO6YUKAOJjqsBChQwr7UXWX90iWSO6/OFCiabr92GWg096woUOlECjjwVDjVn/l8zChQ4Tk/DxhrUHOFChhCsYQPaDTqPUQoUScMMKFCgU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15" descr="data:image/jpeg;base64,/9j/4AAQSkZJRgABAQAAAQABAAD/2wCEAAkGBxMTEhUUExQVFhUXGRwYGBcYGB0YHxgXGBgcGBoaGxwaHiggHRwlHBwcIjEhJSksLi4uFx8zODMsNygtLisBCgoKDg0OGxAQGywkHyQsLCwsLCwsLCwsLCwsLCwsLCwsLCwsLCwsLCwsLCwsLCwsLCwsLCwsLCwsLCwsLCwsLP/AABEIAMIBAwMBIgACEQEDEQH/xAAcAAABBQEBAQAAAAAAAAAAAAAEAAIDBQYBBwj/xABGEAABAgMFBQYEAwUFBwUAAAABAhEAAyEEEjFBUQUGYXGBEyKRobHwMsHR4UJS8QcUI2JyM4KSstIVFkNTk6LCNGOEs+L/xAAZAQADAQEBAAAAAAAAAAAAAAAAAQIDBAX/xAAhEQEBAAICAgMBAQEAAAAAAAAAAQIREjEDIRNBUWEEMv/aAAwDAQACEQMRAD8A3iEwrVPTKlqmLe6kElg9BwgebtOUmUZt4KRVinvAkZd160ge0bblrssybKuzCEPd+KpS7EOCRi7aHSPTy8kk7ebxZHb++CJyLgQUFC0rSpwp0l3oM7pYpycvhXGbw2yWtV9Kgul28oG6l1XmQ4Bz/ECcYE2oCVsoFALF3Ue4cGc4NUOcM4t9p2jZ37pMEt1zyT2bhSQkOE/FULN2taOY8zllnu5VvjjIy0lbAuSoY1D5gUUcDiX4RFMmFwFEgV1pU1aD5aViVW6wBIS1aYV04cYrJqlli2bcBU0HUvGMuNrWODIHx5/aJZcsv3XYZh2YmhfAaRHMKiamida+ETyrYUpuJwxPE8YKEcq03Q4HeJZ+HDrmItdn1SbwTXTEY4jHWmhjPrdzQUxag50ixstsAFUd4u5cgswAxcN9coWeG4LFomzLupWpJD/CTWgLEODWuvziRNpUlCkuQgkOEkuQC5o2H0GkCWlQzVzGhIc00cxEq0Obxc0AJyoMa9PGJnv3Ea2s7RPvzCoPd/CCQ7Vqbouv0hyl3kgEGhywBBfI4Go0iuRaVggi6eWnFoNkTQSWBHQUPvOM899lo+SnsiLhVerUqAuu+DmuHlAdqtIF1ys6qLGruA2EEz7IiaCSpbggBIZmZtHd6u+tIqbaWBSFEgHCoZhVwW4xWHv7OQT++qKaAMGxrgcQ+DxqdzLNdnJnruCS968ZqpaXF1aigpreAcXdSBkWw0ubdALOXetQeB4RYWfaq7txaz2Ye7L/AAh3JIGANTVszGuOsbvRZY17PtD9pktKlCVJVMQKXrwReI/KDVmr1i+3X3pRbAWQqWoAEhWFcGVn9jzjwiz28EAjvLwYnLh9IJmW+cAOymKDHBJIP3HDhF+P/RlbrKI4vo6OPHgGx95J9mm91c4qq6VE4nEqSXGGTYgcoZL29aBNVME03iq8QCR3mNdHqejjMxpn/oxwGq+gJk1KWcgOWD5liWHQE9I7Hz5s7eJfbpmz1rV2ar90l76wMO840BLGgMemyf2j2dUpalOhYDpSauWwJGFXh4efHLv0XttYqtp7bkyFpRMJBVhSnjhlHl8nf+amcZqgpR7yQkkgISqpatWYM+EZ7ae2ZtoJmKvFiXuklkhyTU4gE1zcxp8s+j42vYbHvdZ1zRKZd4qKXZ0vWhIwNGwx4Vip2hv9JQpQCSwS7qpXTGrU+seXy7V3O8bqiWJCmZJcKDDFx48XaILHYu0WElQTeBIK3ARpeOGAdg9aUhfLl9Hweh27f+7MvJudkwIAN5anSCxAICfNoud2N7ZNr7p/hzSe6h3vYlxwAFTxEeKTEXQ9CCWeuGRGj41i93b2jPs6hPly0KR3u9oMV3Xq7Y+3MfNnsXxx7atERzJUVUreiUqQZgYqQApct+8AfiYGtA+LYRQzN+AVOkX5eYAqlRoEuWAD4mvAR13yxnxaZcxILFSQdCRCjxXaO2JU2auZMQm+suWEwsTk4mAUwwyjsYX/AF/ivjM2PvNMs0hcmXdMtaryqOS4YpJIwPlWCdn7UErtTdCJivg74/h4FKmLjAnxLEVEZ+x2FYe8RUav1pDZ0spFVOptG445xwXyf1tZCNuUtalKYGlW0ZnbOn6xHabRfKRRsk0CUkknADB/WBStlYkjNqPDETDeLFnfqOLQ+K5FgraCge8w6A8esB2y2FagcPnxbKI5jUL++MMWp8hzgxwk9nJD5Sy+OMJROnKIpamMSKVrFaGjTjSClpUgA3nY08mxgYmJZM81ADhqhnx+kMUUFOKl6eeZ96Q+yqY8DEE1Yusxp658uUdSugavPKM7PSaM7ylBkE5BywphXKC5diVeJW9K3R5C9hFZMJUcHLuWo3QQcrZwXd7ygoved66FmDca5RFmp2ktoyWqi8lvwgguNaFx5xWzZZICiSxzbOuZxwi5sezEyyFKWCajG7XljFftO2KmED8IDp0NR8soML71Pf8ATgIyV4sSGDEORgTjyBpwMFWiyiW15TkhKhdqGUl8XZwaEc4SLWsJEtVAkqIpVJUztVsvWGz1kqICiqgDtkA3GNvRjzZyU3sJaGJWEsU3iA5BqpjkNDzjU2Xde2SCmYVoQhcq8ld4KKR8QBCk0UdA5Y0diIyEq0qYC9RIYVw75NAzmj4a9I1m9tqVLEmzpmCbICEzASi6p7rm8T3qlQVd1IajRWOpN66Z1SGbRS2JSqhJdz9xXCkA3SbzKBbB6XuHpDtoKKQlKRdAHVuPGA5yzQ9K1do5dXK2/okST5iwRfSXBwahHAQdKlOyiC6qsoEEcuNYqps4li9RhXAHSCpJc3lEkhuv1EGU9HRarKQpiXAq9GOgNT78YkmzUAMKaADDJ+fOAZ9tAGFThlQDL0isVac42kujktXcueAGUoGHTJ4HewDBvpFDMnuz1OcdM9TEZQ+KuKxm2kLeofLLrz5Q/Z8xiklarwJJRdoHYOXoSeWUA3rjuLqsPLD2YfJthoAK6w+ui0sZ9pAUopZN6jBwANBXCGSLSpzcWoFmIBuuM4rbSleJBY5mnjBFjAKcq6P40wibde9jTilTAWAB6CFCIRoo8afWORAQLtZyDDJoYZ5Na89A/vxgctm/CEk6nmI04xelnZ7GZzJlJvLUoi64GAdwSQMHxaLJO4ttIpIHWdI+c2Kycp0ISFd2jpLgY41pj6RZWXYZUL3a2dj/ADk+iDG2HjlibdHTf2e7QTjKlj/5Nn+c0RQ7R2euQQlYY1dmUAQSGCkkpVg9C0adWw6OJ9mH8t5b/wD1t5xRbQXdlKSVBTkXWcgB71CQPSDLDUOXapB1hwOMRorCeIXo5o9E2T+y60KQlcy0SJJUAbpvKUnNlMAH5GMDs9QE2WTgFoJ6KBj1f/aeq/OLxxl7LILaP2aSpaVLnW9LJBJuyDlzmRQ7G3TTalqRLnolgC880EEgaXQfB/GLvalpvy1JBckHOKOxkodQLUZ+dPnBcJv0mf0yw7urmrWmROlEIClFSz2QuJxUHdxnHZWzJqpapibqpaSEqXfSKnJlEKL8ojs0pQSrLukfJo4lJ7MjK8HHEA/XziL4pRcYNtOx1hKVTEFl/wBmLpJWCPwhio9Hxist0xMomSqWtGDpIuKS9ag1BwNR6xPaVLKpYJPdT3eHeJLRTbWtSpk1a1ElSi5JzMTj/nk7LjE86wzFORKmEAl1BBIGdVAZCAJoUDn7pGjsm1Jv7qZSVm4tSSpL5p9jwEVO0JLzEh2vAAk4ByxJ6CHcNDSBE5wAXpQRdSVJuglD0xUBTqOeHGBZe7ayAy5ZwqCcCHGAx4Y6tFkjY80IulaWZnDvy5N6xl5PDleomxR25QvMlwww0OgECKPdEX/+7SiazB/h+8Rq3YIYdqNfgP8Aqi8fFlIqRRoWQcH4GviIOsUqtRjVgcswAPSD5W7NWM3H+T/9Qandlf4VpLZl0nizQ8vFleisZnaKV3lLY3L1FHN9IBSh42NvsCpKCtaUFIZ3AVU0wLYxSWlMsMpMv4heuklhyb2IWPKerF4qoIhy0kAF8aRaJs6ClKgn4jgSaZHDHxgmbsq8GSm9do1Ugk1xNW1zyh3KS+1XUUaLSQQXMGWeYQoKCCQBQjEZZGkXFk3aRMKQoKQqjhL1Jy7+DZ9YO2xsb91uJK0pcYhOAABqXL44Qv8AqbxRdXpSicpRZWChV2AAhs2akUamAu+kTWeRfRfUgS7w7pU5cEsFgGj8RqGibY+7i5yylK0sA9A7iuZYBmyjCYy5cU6VZlo4+H3hQ3aUsSZipd4G61cMQDh1hRtwy/T1QNpl1PjEQB0J8Y0w2IlTGuRavmIAnbGmy2ZTl8GMGOcvpc19ubKsvbkovXWZmS5OOAcRY2NISm67sSHwzPOBtl2cSlKNqQooVgSFDvO+IY4PF3ZpllKQpCJhRWoROI0xAaOjGzQCpUm8xU1H1ctQYZxX7b2clMm+mbergUs9bpauR4YRdL2nZkh1IWirB0zK6QFblybQhSLPJN8t3ghiwIOVWakO2aJkwnD5ZQeNlTWSUpdwVYYAGhJwrBFl2QUq7wdvw4VyfSLmXLWoOnu1agZwKM8c+WV+lW/gndHY0mVMMy2BE0N3JbuLxxKwWdhgKip0EbNG2rCCB+62djgyEEjnGPTMWLoZWFWA+kK32WbNCCklAFTe4aNGnyYyIu6M3z2+FCUiRKlyg15ZQhKSTQAOA7YxQW23rKUijKr8Iyp6xPatnzFkZMOj06cI7O2ZMoybzBscTqIPkl+zkBWjaUwXUuGor4Q5rQE8x6RBN26QQ6KjABQAc5mhPMOOkE7R2VMu3jdAAyLswJ5RQTS/Qe/fGHz31VSTS+l25awparuDMB8JwbXAZxSzTWLBCCmSAcT3uhw+vWAuxJNAWcB+Ji9+k9UXs11C6MRUeFfKLhSnk3FolX7xJUEJKyGoi81ADXGKzskylkEl3YMR8LM5bMxoEWGWkgmZQhw1aEcYyyzhyzRlgSJQuJLgVrXHlBqLW+JHpFRtc3V3ULKnSCTqWFKQEmzO7qNK4+EVPNJDnj37akWkGgUlscR6xBald4cvrGakTiktePm3iRFyJxLFshxyr84L5hw0LSvvJ95Rb2JYYe84zMy0sQYjsFrVfLHnFfLqb0jOVrLfZ+0QxlJnIKgFIvhJbh3h3swDjoYwduWmWtSVoBYlg9a5qbM6D7xebS2oEy1AkBVCKKqQ9Q1AeJyjBz5qlEmpfrEZZXJphJIvrNtJIqEscmOAy11giRb0unEc8MaYV8YystR8Im7SM7hLdq1je43H70A5LpYtmHo78ofZ7WS9VPixOunhFLsqagoF9LkH8xHlFnIt6VKYparOC1NBSNb5LNMMvVTWq0KFSpWGvgIHRtRSX/iKTkS/k+Z4CsBbXtAdN0EY1JfQaCAJKu0WQCQhOhq2gLYmJuVta4ya2spluS9ZiydSn6woFOy5P/u/9RP+iFD45Hzxeh2bdOZmu7yr84ubLsFSf+Mo1c0FaNoYtUg6Q9EwDR4iYSHMVVtfdeVaUgTSsgYAFq60EAS/2d2IBmmNp2hA8mjTg5vEqTz50itnplUfs6sH5F/9WZ/qg+x7l2KUXRKDszqWtT8O8oxoEo4wlCDY0pk7q2Z6II5E+WkdVu1Z/wAp/wAX0i5SecOQDwieM/BpVS93bP8A8vxJPzidOxLOMZUvqPrFiUnWIygHQ82h6n4WlfaxZJPxolDhcBPhjGR2ht8JUoSkdzUA55YV+8b7sD+Uc2EQrsIOKUnmkfSJyx30Ljt5Zb7cZySkpZB+IMQVPmehNePGKWVsuVdIqlKsTdUVchxyyGsexK2JLdykeY8sIarYMgl+zS/JoWi4PGrbZBeSAVgNR0MyRSveOkORs7BaQ6Q17HEGhpUdNTHssvdySrCUDwA+kcXutZ0/GEI/qXd8gXi7cqVweLmwJIUvA6nzp9soMsqWQC5UWACWwHvICPU5ux7A+ajohKjwoVFPlAw2XZB8Mgq/rWfRAHrCnjyvcRdT7eYWhJJKjSjHL3nD5Gy58wfwZM2ZhVKLw5kikeoypYT8EuUj+mWl/wDEp1ecdJUsC+tS21JNRQ48YqeC/p89TTzNO5tpxWhCOakEgf0hd6Iv3VaaULNVqGkeoydnrXRCFK4gU8TQRFadzZUqsyddzYlPkAHPukR5PHZrRzK15jL2dNWW7vTSC5OyFoQ5FxOeZJOGcb+XupIa8CsvgSMuo9vHP905b1KuTDypEzl9quNrz212IFLXXdIS50DN6DxjKGwzEhVKcx49Y9mn7pu7KPW6KePygabuUgVdRPJJ+5gnIuN08TTZVAOxb6QfZ9mTC3EY4s2TDOPVJm4iVkMVgDMkpamTpiw2Z+zPvXhMIBxUa04Bg8VbleheUedWLZKkgAXirCiSQXGTDjB1k2OZTmaiaAcSUKQMy3eGXyj2JNmsmz0d1yviXUo5sMAOTCMttW1TbWWJIGISKt9T5QZeO3H3U3Hbzja8qWpDJocQenzihsFs7FZvJvJNCM6aGPVZewJxLMySMVNlkRj5ZQNM3QcnuyScykB/SM5LJpfH1p53M2yHpLpk6q+kKN8d1VinZpPGn0jkacr+Fw/jfomn3+kPKhk3OpHyiAKQKXg+nWHyloJIvBxjg/hFtE6Cnh00iVKojSBziQKGLDzgGjw0dC4iRPfL76tWCpclSvhSfP1wgJHe0EczqIlmJSj+0mS08CqvhAs3a8hOBWv+lLD/ALmh8bRykTD+mJEN+Xyiom7yH8EhI4rJV5BoDnbetCvx3RogBPnjD4VNzjUCSpnKWGpYDzMQTbZJRjORyQCv/LSMguapRdalKPEk+sRKc8ofGJ51pVbekXiEoWpmqohALh6MCYYrbqj8CJaP7t4+KvpGZsqXKubeH3eLORKyz0EVJPxNyo2bbpy/imLI0BYeApESJMWVj2LOV+G6NVU8sfKLE7Kkyg8+aBwe79z0i9yJ1aoeyg2z7JmqwQW1PdHn8omm7yWeVSRKvH8xoPE94xTW7eC0zcV3E6Ip54+cLkcxXc3Z0qVWfPSj+UY9HqfCAVbZssqkiQVl/imUDku4Bc48BGaSnPGAtq7ZkyaLWL35BVR6DDmWETs9NFbd4rRM/HdGiO754+cV8izrmHugqJxP1MZKXtW12pV2zSCE5ksS3E/Cn3WLQbLtqS5saCde0B9Z0Rlnpcx29Ds6SlCUnEAA9BDzWMSNo7TSP/SnpVuiZhEG7O2ltOaoITZa5laCkDmolvno8ZbrRqXHGJJFnUv4RTU4e+UHbL2QoIBtBQtf8gKUjhi5505QTbtoy5QJUQAM8APekaTFNy/A8qxhFVVPHDoIpdt7zBLolm8rA6Dn9Iqts7wrmumW6Ua5n6CKNKYrpJ65ilEqUSVHM+8II2NL7/eaia+UCXmER7E3iF8pTKKrymCwpiRwDYZ4wWehL7atV3LCI7oyHhBBUNIapI0PjGbRCSNDChNxMKAbNMoZu/M/WCJCeB6+kDy5CRVhXNneC5U4+/1gB6Q2Y99Ip95NqTJPZ9mR3ncs+DajjF4V6t6RnN8iDLlkYhTO74h/lDKhLFvVaU0vIL53Eg/9oEEfv0+Z8c1auF5h4BhGalFq6GNFZqjCNcGWSREsRJ2cOQAIIkyVrICElWrB/tGrMOlPrDgkReWXdmar4ilAP94+Ap5xaSt37PLF6Yb2pWWHgG84ncOSslJkuWAKjwDnwEWtm3enLxSlA/mNfAP5tFpaN5bNJF2WL3BAYeOHg8UNu3tnLohpY4VPifpC2elxJ3as0kXpq31c3B5V84bN3js0kXZCLx/lF0dSamMbMnKWXWoqOpL+sIGFo1zbd5bQtwCJY0Tj4mvg0U61El1Ek6kuY4tTByWAz4Rntp72ykOmUO1VqKJHXPo/OFbIcaNArFTtTeWRKcA9ov8AKiteJwHrwjNoNstqrjlj+BHdDcdRzLRsdhfs9QhjOLn8qcOp+njEXJUm2TTa7dbFXZYKEn8KMW4qx6hhGq3e/Z4hLKnkKViUg0fic+njG4sVgRLSAgJSBkKfrBPZD3lEbXxDWawplpuoSlKRkKD3xiYSiSyanQQOva1mQoomTCkpZwErVk+IDQbI3msQoJrc0rHmUw5C3oZZtmfn8B8z9IsCoJGggCXtmStJVKWlQGJBoOcZbbG8rkplF/5z/wCI+cXJpNq823vEmUGxVkkYnnoIwu0bZMnKvLNMkjARCHUXNSTiYdMgIwLcqGjeYeOFUJKAHOZqfAD5RV7Z2h2QZNVqokfPkIAF2zbnPYpP9Z4fl6xoNz9mBI7UjGiKYDAn5eOsZvd/ZipswJbHvLU9WzPM/OPSpLABKQwAYNkBRoWd+jxm7s67wMNpxiQGEtY9mM2ocqhRPfEchkj7DnCTMIzfpESbR4++MdSs5tAacTNR5RVb1IBs5LVCgfEt84sgoM5gTbqb1nmCuF4P/KxfwEAvTEJMaPZlpksO0mlHAIKj9IzSTEgi5dMrNvQ7JtLZqRVRV/WhZ8glvKLNW+NlCf4ZKtAlJH+ZmjysKrwgiyOxHt4qXZa02du3zmqpLAQNfiP08ooJttmTKzFqUeJeBUkeMPGLRRJXAhFUA27aUuSO+picEipPID1iGci3TUvIkoSDhfmJvc7rsOp6RNykElWMy0IQHWoJGpLesZ/aW+CUuJCb5/MaJ8MT5RX2jc/aK1Xpklaj+a+hXgysOUT2Pcy1FQCpK08SwHjEc9q0o7Xa59oP8RZIyTgkdBTqaxe7vbrTJpBqEEsVs4HLjGs2VufLlMZxCj4JfQ5nyjWypSO6ErQAAzApY8P0aJuSpj+qewbIXZynsGCcwc/DE8TF3Z5s13UAE5AVL8YnFhU7ghuYiYWdRLMXhe1enBMOhguyWZS/wsNS3k0TWTZoFVV4ZDpFmhMXMU3L8eR7yJa1TgMlkeFPlFSowftVd6dNVrMWfFRgB8c4aUlgKnLKLEVAoDWjiDFQLYx3jygmYaiAHy4S4UqGWiYACTgPSK+iD221CWgqUaAeJyHWMzLvTF31/EcGGA0Edt1u7ddP7NOHE6xq90tkhau1UO6jDir7QepNl3dLnd7ZiZUsP8aqq4aD3xi2Ese/rHbrHGHFPHHpGXbbqaRfL9fSI1yjjrr8ommdB4/SIlH2afKAICWxBPFjCiVjw8YUBA5KwKVPv3hBF8ZV6QGjwf3yidEJaUrFCSXw/TWFaZN+WtL/ABJI6kUcwvXU+3hT5oSkqWwSK1PukIMYrZc5OMtXQXvR4HXLUHdKhzBEXW095kp/swVqyKqBPoX8IxO2dq2ia4UtQT+UFgBo2Y5vGk3+M7peIiwsgBp7pHnImTk4LUORPpEgtVoIbtZjHHvH5Q5dJbjaO2LPIe+oXvyJ7yn5DDq0ZDaO9Vpmk9mBLTgGqpuZDDp4wPY9kqUWAJJ83jb7D3EUplTe4NMVHpl18ILf0Sfjz+y2WetdEKWo9ST6mNDLkWxA70i0D+6o+kes7M2VKkJaWkDjmeZg9SYyslaTceNI21Ol0Pap5pUPUROjfBYwnK/xR6vORgMft4wNNsEpfxy0KfIpB+sTxV7ef2ffOd/zXHj6wdL32nfmR4D6ReWndOyKFZEsOcQCG8G+UDL3CshJATMGHwrbyrC4jYey75TFqAuy1HiPpWNDZt+FJABkJp+VRHqDGYtu6cmzfxJZm4sylXhX9IgSaRrhNRnk9Bkb+SfxypieTK+Yiys2+NkUH7W7wUlQ82aPLgOEdcRaSUt6nE1iMQ5RhhMAS2Y988vU/aCFYwLZD3zyggqx5wwlvMIz+2rYmY8sTAnJVHfhHd5NrGWgol1mqFP5R+b6RipVknD8L9frBvRPQbDsBNxJFokhw91Tgh42uzuyloShC0MmnxDxPOPHEWS1AAmRObEMkkcDDlWyemiu1T/UlX0jK21pJI9sBBqA4OmHlDUjnp5RXbr2m9ZJJr8ABfVIYnxEHTDmR9oIpLm3nSIV3g4cV4e/WG3xg/yjt/I+sMkPaEUupLZv9RHYeZwGkKAAgKMIckNn76fWBkzdSH96QQlXvGEpPeH2xL8hWK/amzFTf+IQ1bpDh9cYNl48dfpE+Bz9+UHQs2yyd2VkspSQNQ58mETzd0R+GZ0Un1r8o0ikjVz7xjqJRfEQ+eSeEYO1btTE/gvDVIf7+UTbN3Vvl1C4niC55CN6x0jl8D6Bz5DARXOp+OK/Z+y5dna4nH8RHe8T74RYn2364x1sQx6U9Iklo+0R2t1JEEITEaUY6vDZgZwAB83gCSdLeopTSBAgv7/SJ3o9fn4w6VwDPjx4mDQcGX2jpT7MdmSnDfeOHL3xhGot7COzT/X/AOKoyxMbu3WNEwAL7zF8SGPRvOMxtuy2eQCSpaTVkuCTyBy4w8b9Iyiqvwr0UitvJTiktqI6neKTmojmk/J40QulGGhUV8va0lWExBPMfOCO0pjABllV3jyiDa20RKQTiTRI1LekcRaky0qUosB96DjGVVMXOmlav7oySNPecMis6VqUVrqTWvukandvZInTO8O4mqqeUVVjsxJAGJYDiXYCPSdj7NEmWEEgk1VxOf05CFndQ8ZuiUJSKDOuH65R2b+r/rEq0BqU98ogmyX+VdeEYxsaieGdqcGI6Q5K3whpk0Io+NQ/1hpTmwbrFEeRqx1waOKSMjDfXxMNNRiYei24/PzhQ1hx8fvCg0WwMtLhqcAp69KRMopyx4O3WBUTCauSNKUbjjBKbuODe3hKPTeNPUQbLTzgZKrwLHHNJr0ORiU2g4AE8q9YDTLmj9Y6leYz+XKBkFmvO+pb5RLJlpBJAqqpxyHOACBNJo/jD0e3iAk5P0b5mOia2Y8fpCApK9G+8Oc8CPenukQdpXOOoPODYTGZUen6xxLHH0jgOFYRChkPbwweoVypqHI65feOlbVqfl48eMRBYJbMRIJYalX1r5Qtgpxer00wembRxM8HphnD0lsWrhlEc1R5HDVxjwyeAANs2zs5SlJS6vJL5nhhSPM9plcwkqUVHU5fTlHq0xCFBiHBGBHqDFVa9gSFfhbikn0LiKxyk7TlLXks+xGAZthMerTt1Jag6FqH9QBfwaK2fuhM/CUq6sfP5xW8UarzJVkOkPkS1J+FSk8iR6RsLZscy1FK0sfKsC/7NEVxTtUo7RbBSioCtS8WFmltlBcnZ6RFhs/ZRmLugMMzoNYetF3Vtufs1z2qhQfC+pz6D1jWFfvyhlmlBKQAGAYeAiRDNGFu63xmoZOW4AiNKw7AHmzfKJ5ycPecQLsb4E+vo1IDPCmdn6hvCnt4gM1g/v8Ayx1FnV+ZvH6tHSTz4XoZI12oaUHAxwzk44ZR2YgaVxwiJMoVYmGVPM9P5oURiW2cKAtgyEpIPdvaDHq2XSDJcpiVKYnRsPWBO3KRQpY569IlloBxZhkkMP1gULKgcvGkOKQRgOoJiJKh+p+kSc4QPlYZDKjfOJE8+rHLjDEkDFhwAiQrHvLp7xgCcSwYRQOPjEAWGGeQehP0iZHP0YQGYiQQKP4k/OJUrIxbLhjzhmOjanE+ESIIyPM/KEEK2dm84kE4nLyI8HghPpgzxxTFoAHlzWxx9IKQoHAxBNkJegY8G6xDeKeL5Etjowg2FgDm0RTOGWvulYUpVPTP5R1iOOiWHlDIxAGgZ4clOLgNpz+8PJGTD39Iil+FaHF8h18YNDZi0PR2Otff6wyzyD+I0yDEeuMFhAZsffGIiGPDT37pBotq3auzEzQHBF3AgsW6jDwimmbrn/hzEnmG8w8a0DH5xxxy8oqWzpNkrzqbse1IWypYI1SX9TGq2LYDKRh3zU58h0+sXMxQzPN4hSUnAufu/hBcrexMZHEzboY0ArVokURlEagA7dW84SgAMBwy+0TpW3ZhcYxG51frHSA74cHiIAvjTFs/pBqnuHBXCOKY5QwJqS+TRwajLKAjZgBzPpECnrD1LxrxaI1mGRpJ4woaVjTyjsAUwLFRzBxg+z/D0hQoRxYBIAoGieRChQzcenjDFGqRyhQoAISMTm31hssfBxJfjQx2FCBss9484NAoIUKAJE4nr6mOH4RChQwepI0iH8R5QoUTQX4hzgn36QoUBoklxWEk95vf4oUKKQIlB/CIQO6YUKAOJjqsBChQwr7UXWX90iWSO6/OFCiabr92GWg096woUOlECjjwVDjVn/l8zChQ4Tk/DxhrUHOFChhCsYQPaDTqPUQoUScMMKFCgU/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17" descr="data:image/jpeg;base64,/9j/4AAQSkZJRgABAQAAAQABAAD/2wCEAAkGBxMTEhUUExQVFhUXGRwYGBcYGB0YHxgXGBgcGBoaGxwaHiggHRwlHBwcIjEhJSksLi4uFx8zODMsNygtLisBCgoKDg0OGxAQGywkHyQsLCwsLCwsLCwsLCwsLCwsLCwsLCwsLCwsLCwsLCwsLCwsLCwsLCwsLCwsLCwsLCwsLP/AABEIAMIBAwMBIgACEQEDEQH/xAAcAAABBQEBAQAAAAAAAAAAAAAEAAIDBQYBBwj/xABGEAABAgMFBQYEAwUFBwUAAAABAhEAAyEEEjFBUQUGYXGBEyKRobHwMsHR4UJS8QcUI2JyM4KSstIVFkNTk6LCNGOEs+L/xAAZAQADAQEBAAAAAAAAAAAAAAAAAQIDBAX/xAAhEQEBAAICAgMBAQEAAAAAAAAAAQIREjEDIRNBUWEEMv/aAAwDAQACEQMRAD8A3iEwrVPTKlqmLe6kElg9BwgebtOUmUZt4KRVinvAkZd160ge0bblrssybKuzCEPd+KpS7EOCRi7aHSPTy8kk7ebxZHb++CJyLgQUFC0rSpwp0l3oM7pYpycvhXGbw2yWtV9Kgul28oG6l1XmQ4Bz/ECcYE2oCVsoFALF3Ue4cGc4NUOcM4t9p2jZ37pMEt1zyT2bhSQkOE/FULN2taOY8zllnu5VvjjIy0lbAuSoY1D5gUUcDiX4RFMmFwFEgV1pU1aD5aViVW6wBIS1aYV04cYrJqlli2bcBU0HUvGMuNrWODIHx5/aJZcsv3XYZh2YmhfAaRHMKiamida+ETyrYUpuJwxPE8YKEcq03Q4HeJZ+HDrmItdn1SbwTXTEY4jHWmhjPrdzQUxag50ixstsAFUd4u5cgswAxcN9coWeG4LFomzLupWpJD/CTWgLEODWuvziRNpUlCkuQgkOEkuQC5o2H0GkCWlQzVzGhIc00cxEq0Obxc0AJyoMa9PGJnv3Ea2s7RPvzCoPd/CCQ7Vqbouv0hyl3kgEGhywBBfI4Go0iuRaVggi6eWnFoNkTQSWBHQUPvOM899lo+SnsiLhVerUqAuu+DmuHlAdqtIF1ys6qLGruA2EEz7IiaCSpbggBIZmZtHd6u+tIqbaWBSFEgHCoZhVwW4xWHv7OQT++qKaAMGxrgcQ+DxqdzLNdnJnruCS968ZqpaXF1aigpreAcXdSBkWw0ubdALOXetQeB4RYWfaq7txaz2Ye7L/AAh3JIGANTVszGuOsbvRZY17PtD9pktKlCVJVMQKXrwReI/KDVmr1i+3X3pRbAWQqWoAEhWFcGVn9jzjwiz28EAjvLwYnLh9IJmW+cAOymKDHBJIP3HDhF+P/RlbrKI4vo6OPHgGx95J9mm91c4qq6VE4nEqSXGGTYgcoZL29aBNVME03iq8QCR3mNdHqejjMxpn/oxwGq+gJk1KWcgOWD5liWHQE9I7Hz5s7eJfbpmz1rV2ar90l76wMO840BLGgMemyf2j2dUpalOhYDpSauWwJGFXh4efHLv0XttYqtp7bkyFpRMJBVhSnjhlHl8nf+amcZqgpR7yQkkgISqpatWYM+EZ7ae2ZtoJmKvFiXuklkhyTU4gE1zcxp8s+j42vYbHvdZ1zRKZd4qKXZ0vWhIwNGwx4Vip2hv9JQpQCSwS7qpXTGrU+seXy7V3O8bqiWJCmZJcKDDFx48XaILHYu0WElQTeBIK3ARpeOGAdg9aUhfLl9Hweh27f+7MvJudkwIAN5anSCxAICfNoud2N7ZNr7p/hzSe6h3vYlxwAFTxEeKTEXQ9CCWeuGRGj41i93b2jPs6hPly0KR3u9oMV3Xq7Y+3MfNnsXxx7atERzJUVUreiUqQZgYqQApct+8AfiYGtA+LYRQzN+AVOkX5eYAqlRoEuWAD4mvAR13yxnxaZcxILFSQdCRCjxXaO2JU2auZMQm+suWEwsTk4mAUwwyjsYX/AF/ivjM2PvNMs0hcmXdMtaryqOS4YpJIwPlWCdn7UErtTdCJivg74/h4FKmLjAnxLEVEZ+x2FYe8RUav1pDZ0spFVOptG445xwXyf1tZCNuUtalKYGlW0ZnbOn6xHabRfKRRsk0CUkknADB/WBStlYkjNqPDETDeLFnfqOLQ+K5FgraCge8w6A8esB2y2FagcPnxbKI5jUL++MMWp8hzgxwk9nJD5Sy+OMJROnKIpamMSKVrFaGjTjSClpUgA3nY08mxgYmJZM81ADhqhnx+kMUUFOKl6eeZ96Q+yqY8DEE1Yusxp658uUdSugavPKM7PSaM7ylBkE5BywphXKC5diVeJW9K3R5C9hFZMJUcHLuWo3QQcrZwXd7ygoved66FmDca5RFmp2ktoyWqi8lvwgguNaFx5xWzZZICiSxzbOuZxwi5sezEyyFKWCajG7XljFftO2KmED8IDp0NR8soML71Pf8ATgIyV4sSGDEORgTjyBpwMFWiyiW15TkhKhdqGUl8XZwaEc4SLWsJEtVAkqIpVJUztVsvWGz1kqICiqgDtkA3GNvRjzZyU3sJaGJWEsU3iA5BqpjkNDzjU2Xde2SCmYVoQhcq8ld4KKR8QBCk0UdA5Y0diIyEq0qYC9RIYVw75NAzmj4a9I1m9tqVLEmzpmCbICEzASi6p7rm8T3qlQVd1IajRWOpN66Z1SGbRS2JSqhJdz9xXCkA3SbzKBbB6XuHpDtoKKQlKRdAHVuPGA5yzQ9K1do5dXK2/okST5iwRfSXBwahHAQdKlOyiC6qsoEEcuNYqps4li9RhXAHSCpJc3lEkhuv1EGU9HRarKQpiXAq9GOgNT78YkmzUAMKaADDJ+fOAZ9tAGFThlQDL0isVac42kujktXcueAGUoGHTJ4HewDBvpFDMnuz1OcdM9TEZQ+KuKxm2kLeofLLrz5Q/Z8xiklarwJJRdoHYOXoSeWUA3rjuLqsPLD2YfJthoAK6w+ui0sZ9pAUopZN6jBwANBXCGSLSpzcWoFmIBuuM4rbSleJBY5mnjBFjAKcq6P40wibde9jTilTAWAB6CFCIRoo8afWORAQLtZyDDJoYZ5Na89A/vxgctm/CEk6nmI04xelnZ7GZzJlJvLUoi64GAdwSQMHxaLJO4ttIpIHWdI+c2Kycp0ISFd2jpLgY41pj6RZWXYZUL3a2dj/ADk+iDG2HjlibdHTf2e7QTjKlj/5Nn+c0RQ7R2euQQlYY1dmUAQSGCkkpVg9C0adWw6OJ9mH8t5b/wD1t5xRbQXdlKSVBTkXWcgB71CQPSDLDUOXapB1hwOMRorCeIXo5o9E2T+y60KQlcy0SJJUAbpvKUnNlMAH5GMDs9QE2WTgFoJ6KBj1f/aeq/OLxxl7LILaP2aSpaVLnW9LJBJuyDlzmRQ7G3TTalqRLnolgC880EEgaXQfB/GLvalpvy1JBckHOKOxkodQLUZ+dPnBcJv0mf0yw7urmrWmROlEIClFSz2QuJxUHdxnHZWzJqpapibqpaSEqXfSKnJlEKL8ojs0pQSrLukfJo4lJ7MjK8HHEA/XziL4pRcYNtOx1hKVTEFl/wBmLpJWCPwhio9Hxist0xMomSqWtGDpIuKS9ag1BwNR6xPaVLKpYJPdT3eHeJLRTbWtSpk1a1ElSi5JzMTj/nk7LjE86wzFORKmEAl1BBIGdVAZCAJoUDn7pGjsm1Jv7qZSVm4tSSpL5p9jwEVO0JLzEh2vAAk4ByxJ6CHcNDSBE5wAXpQRdSVJuglD0xUBTqOeHGBZe7ayAy5ZwqCcCHGAx4Y6tFkjY80IulaWZnDvy5N6xl5PDleomxR25QvMlwww0OgECKPdEX/+7SiazB/h+8Rq3YIYdqNfgP8Aqi8fFlIqRRoWQcH4GviIOsUqtRjVgcswAPSD5W7NWM3H+T/9Qandlf4VpLZl0nizQ8vFleisZnaKV3lLY3L1FHN9IBSh42NvsCpKCtaUFIZ3AVU0wLYxSWlMsMpMv4heuklhyb2IWPKerF4qoIhy0kAF8aRaJs6ClKgn4jgSaZHDHxgmbsq8GSm9do1Ugk1xNW1zyh3KS+1XUUaLSQQXMGWeYQoKCCQBQjEZZGkXFk3aRMKQoKQqjhL1Jy7+DZ9YO2xsb91uJK0pcYhOAABqXL44Qv8AqbxRdXpSicpRZWChV2AAhs2akUamAu+kTWeRfRfUgS7w7pU5cEsFgGj8RqGibY+7i5yylK0sA9A7iuZYBmyjCYy5cU6VZlo4+H3hQ3aUsSZipd4G61cMQDh1hRtwy/T1QNpl1PjEQB0J8Y0w2IlTGuRavmIAnbGmy2ZTl8GMGOcvpc19ubKsvbkovXWZmS5OOAcRY2NISm67sSHwzPOBtl2cSlKNqQooVgSFDvO+IY4PF3ZpllKQpCJhRWoROI0xAaOjGzQCpUm8xU1H1ctQYZxX7b2clMm+mbergUs9bpauR4YRdL2nZkh1IWirB0zK6QFblybQhSLPJN8t3ghiwIOVWakO2aJkwnD5ZQeNlTWSUpdwVYYAGhJwrBFl2QUq7wdvw4VyfSLmXLWoOnu1agZwKM8c+WV+lW/gndHY0mVMMy2BE0N3JbuLxxKwWdhgKip0EbNG2rCCB+62djgyEEjnGPTMWLoZWFWA+kK32WbNCCklAFTe4aNGnyYyIu6M3z2+FCUiRKlyg15ZQhKSTQAOA7YxQW23rKUijKr8Iyp6xPatnzFkZMOj06cI7O2ZMoybzBscTqIPkl+zkBWjaUwXUuGor4Q5rQE8x6RBN26QQ6KjABQAc5mhPMOOkE7R2VMu3jdAAyLswJ5RQTS/Qe/fGHz31VSTS+l25awparuDMB8JwbXAZxSzTWLBCCmSAcT3uhw+vWAuxJNAWcB+Ji9+k9UXs11C6MRUeFfKLhSnk3FolX7xJUEJKyGoi81ADXGKzskylkEl3YMR8LM5bMxoEWGWkgmZQhw1aEcYyyzhyzRlgSJQuJLgVrXHlBqLW+JHpFRtc3V3ULKnSCTqWFKQEmzO7qNK4+EVPNJDnj37akWkGgUlscR6xBald4cvrGakTiktePm3iRFyJxLFshxyr84L5hw0LSvvJ95Rb2JYYe84zMy0sQYjsFrVfLHnFfLqb0jOVrLfZ+0QxlJnIKgFIvhJbh3h3swDjoYwduWmWtSVoBYlg9a5qbM6D7xebS2oEy1AkBVCKKqQ9Q1AeJyjBz5qlEmpfrEZZXJphJIvrNtJIqEscmOAy11giRb0unEc8MaYV8YystR8Im7SM7hLdq1je43H70A5LpYtmHo78ofZ7WS9VPixOunhFLsqagoF9LkH8xHlFnIt6VKYparOC1NBSNb5LNMMvVTWq0KFSpWGvgIHRtRSX/iKTkS/k+Z4CsBbXtAdN0EY1JfQaCAJKu0WQCQhOhq2gLYmJuVta4ya2spluS9ZiydSn6woFOy5P/u/9RP+iFD45Hzxeh2bdOZmu7yr84ubLsFSf+Mo1c0FaNoYtUg6Q9EwDR4iYSHMVVtfdeVaUgTSsgYAFq60EAS/2d2IBmmNp2hA8mjTg5vEqTz50itnplUfs6sH5F/9WZ/qg+x7l2KUXRKDszqWtT8O8oxoEo4wlCDY0pk7q2Z6II5E+WkdVu1Z/wAp/wAX0i5SecOQDwieM/BpVS93bP8A8vxJPzidOxLOMZUvqPrFiUnWIygHQ82h6n4WlfaxZJPxolDhcBPhjGR2ht8JUoSkdzUA55YV+8b7sD+Uc2EQrsIOKUnmkfSJyx30Ljt5Zb7cZySkpZB+IMQVPmehNePGKWVsuVdIqlKsTdUVchxyyGsexK2JLdykeY8sIarYMgl+zS/JoWi4PGrbZBeSAVgNR0MyRSveOkORs7BaQ6Q17HEGhpUdNTHssvdySrCUDwA+kcXutZ0/GEI/qXd8gXi7cqVweLmwJIUvA6nzp9soMsqWQC5UWACWwHvICPU5ux7A+ajohKjwoVFPlAw2XZB8Mgq/rWfRAHrCnjyvcRdT7eYWhJJKjSjHL3nD5Gy58wfwZM2ZhVKLw5kikeoypYT8EuUj+mWl/wDEp1ecdJUsC+tS21JNRQ48YqeC/p89TTzNO5tpxWhCOakEgf0hd6Iv3VaaULNVqGkeoydnrXRCFK4gU8TQRFadzZUqsyddzYlPkAHPukR5PHZrRzK15jL2dNWW7vTSC5OyFoQ5FxOeZJOGcb+XupIa8CsvgSMuo9vHP905b1KuTDypEzl9quNrz212IFLXXdIS50DN6DxjKGwzEhVKcx49Y9mn7pu7KPW6KePygabuUgVdRPJJ+5gnIuN08TTZVAOxb6QfZ9mTC3EY4s2TDOPVJm4iVkMVgDMkpamTpiw2Z+zPvXhMIBxUa04Bg8VbleheUedWLZKkgAXirCiSQXGTDjB1k2OZTmaiaAcSUKQMy3eGXyj2JNmsmz0d1yviXUo5sMAOTCMttW1TbWWJIGISKt9T5QZeO3H3U3Hbzja8qWpDJocQenzihsFs7FZvJvJNCM6aGPVZewJxLMySMVNlkRj5ZQNM3QcnuyScykB/SM5LJpfH1p53M2yHpLpk6q+kKN8d1VinZpPGn0jkacr+Fw/jfomn3+kPKhk3OpHyiAKQKXg+nWHyloJIvBxjg/hFtE6Cnh00iVKojSBziQKGLDzgGjw0dC4iRPfL76tWCpclSvhSfP1wgJHe0EczqIlmJSj+0mS08CqvhAs3a8hOBWv+lLD/ALmh8bRykTD+mJEN+Xyiom7yH8EhI4rJV5BoDnbetCvx3RogBPnjD4VNzjUCSpnKWGpYDzMQTbZJRjORyQCv/LSMguapRdalKPEk+sRKc8ofGJ51pVbekXiEoWpmqohALh6MCYYrbqj8CJaP7t4+KvpGZsqXKubeH3eLORKyz0EVJPxNyo2bbpy/imLI0BYeApESJMWVj2LOV+G6NVU8sfKLE7Kkyg8+aBwe79z0i9yJ1aoeyg2z7JmqwQW1PdHn8omm7yWeVSRKvH8xoPE94xTW7eC0zcV3E6Ip54+cLkcxXc3Z0qVWfPSj+UY9HqfCAVbZssqkiQVl/imUDku4Bc48BGaSnPGAtq7ZkyaLWL35BVR6DDmWETs9NFbd4rRM/HdGiO754+cV8izrmHugqJxP1MZKXtW12pV2zSCE5ksS3E/Cn3WLQbLtqS5saCde0B9Z0Rlnpcx29Ds6SlCUnEAA9BDzWMSNo7TSP/SnpVuiZhEG7O2ltOaoITZa5laCkDmolvno8ZbrRqXHGJJFnUv4RTU4e+UHbL2QoIBtBQtf8gKUjhi5505QTbtoy5QJUQAM8APekaTFNy/A8qxhFVVPHDoIpdt7zBLolm8rA6Dn9Iqts7wrmumW6Ua5n6CKNKYrpJ65ilEqUSVHM+8II2NL7/eaia+UCXmER7E3iF8pTKKrymCwpiRwDYZ4wWehL7atV3LCI7oyHhBBUNIapI0PjGbRCSNDChNxMKAbNMoZu/M/WCJCeB6+kDy5CRVhXNneC5U4+/1gB6Q2Y99Ip95NqTJPZ9mR3ncs+DajjF4V6t6RnN8iDLlkYhTO74h/lDKhLFvVaU0vIL53Eg/9oEEfv0+Z8c1auF5h4BhGalFq6GNFZqjCNcGWSREsRJ2cOQAIIkyVrICElWrB/tGrMOlPrDgkReWXdmar4ilAP94+Ap5xaSt37PLF6Yb2pWWHgG84ncOSslJkuWAKjwDnwEWtm3enLxSlA/mNfAP5tFpaN5bNJF2WL3BAYeOHg8UNu3tnLohpY4VPifpC2elxJ3as0kXpq31c3B5V84bN3js0kXZCLx/lF0dSamMbMnKWXWoqOpL+sIGFo1zbd5bQtwCJY0Tj4mvg0U61El1Ek6kuY4tTByWAz4Rntp72ykOmUO1VqKJHXPo/OFbIcaNArFTtTeWRKcA9ov8AKiteJwHrwjNoNstqrjlj+BHdDcdRzLRsdhfs9QhjOLn8qcOp+njEXJUm2TTa7dbFXZYKEn8KMW4qx6hhGq3e/Z4hLKnkKViUg0fic+njG4sVgRLSAgJSBkKfrBPZD3lEbXxDWawplpuoSlKRkKD3xiYSiSyanQQOva1mQoomTCkpZwErVk+IDQbI3msQoJrc0rHmUw5C3oZZtmfn8B8z9IsCoJGggCXtmStJVKWlQGJBoOcZbbG8rkplF/5z/wCI+cXJpNq823vEmUGxVkkYnnoIwu0bZMnKvLNMkjARCHUXNSTiYdMgIwLcqGjeYeOFUJKAHOZqfAD5RV7Z2h2QZNVqokfPkIAF2zbnPYpP9Z4fl6xoNz9mBI7UjGiKYDAn5eOsZvd/ZipswJbHvLU9WzPM/OPSpLABKQwAYNkBRoWd+jxm7s67wMNpxiQGEtY9mM2ocqhRPfEchkj7DnCTMIzfpESbR4++MdSs5tAacTNR5RVb1IBs5LVCgfEt84sgoM5gTbqb1nmCuF4P/KxfwEAvTEJMaPZlpksO0mlHAIKj9IzSTEgi5dMrNvQ7JtLZqRVRV/WhZ8glvKLNW+NlCf4ZKtAlJH+ZmjysKrwgiyOxHt4qXZa02du3zmqpLAQNfiP08ooJttmTKzFqUeJeBUkeMPGLRRJXAhFUA27aUuSO+picEipPID1iGci3TUvIkoSDhfmJvc7rsOp6RNykElWMy0IQHWoJGpLesZ/aW+CUuJCb5/MaJ8MT5RX2jc/aK1Xpklaj+a+hXgysOUT2Pcy1FQCpK08SwHjEc9q0o7Xa59oP8RZIyTgkdBTqaxe7vbrTJpBqEEsVs4HLjGs2VufLlMZxCj4JfQ5nyjWypSO6ErQAAzApY8P0aJuSpj+qewbIXZynsGCcwc/DE8TF3Z5s13UAE5AVL8YnFhU7ghuYiYWdRLMXhe1enBMOhguyWZS/wsNS3k0TWTZoFVV4ZDpFmhMXMU3L8eR7yJa1TgMlkeFPlFSowftVd6dNVrMWfFRgB8c4aUlgKnLKLEVAoDWjiDFQLYx3jygmYaiAHy4S4UqGWiYACTgPSK+iD221CWgqUaAeJyHWMzLvTF31/EcGGA0Edt1u7ddP7NOHE6xq90tkhau1UO6jDir7QepNl3dLnd7ZiZUsP8aqq4aD3xi2Ese/rHbrHGHFPHHpGXbbqaRfL9fSI1yjjrr8ommdB4/SIlH2afKAICWxBPFjCiVjw8YUBA5KwKVPv3hBF8ZV6QGjwf3yidEJaUrFCSXw/TWFaZN+WtL/ABJI6kUcwvXU+3hT5oSkqWwSK1PukIMYrZc5OMtXQXvR4HXLUHdKhzBEXW095kp/swVqyKqBPoX8IxO2dq2ia4UtQT+UFgBo2Y5vGk3+M7peIiwsgBp7pHnImTk4LUORPpEgtVoIbtZjHHvH5Q5dJbjaO2LPIe+oXvyJ7yn5DDq0ZDaO9Vpmk9mBLTgGqpuZDDp4wPY9kqUWAJJ83jb7D3EUplTe4NMVHpl18ILf0Sfjz+y2WetdEKWo9ST6mNDLkWxA70i0D+6o+kes7M2VKkJaWkDjmeZg9SYyslaTceNI21Ol0Pap5pUPUROjfBYwnK/xR6vORgMft4wNNsEpfxy0KfIpB+sTxV7ef2ffOd/zXHj6wdL32nfmR4D6ReWndOyKFZEsOcQCG8G+UDL3CshJATMGHwrbyrC4jYey75TFqAuy1HiPpWNDZt+FJABkJp+VRHqDGYtu6cmzfxJZm4sylXhX9IgSaRrhNRnk9Bkb+SfxypieTK+Yiys2+NkUH7W7wUlQ82aPLgOEdcRaSUt6nE1iMQ5RhhMAS2Y988vU/aCFYwLZD3zyggqx5wwlvMIz+2rYmY8sTAnJVHfhHd5NrGWgol1mqFP5R+b6RipVknD8L9frBvRPQbDsBNxJFokhw91Tgh42uzuyloShC0MmnxDxPOPHEWS1AAmRObEMkkcDDlWyemiu1T/UlX0jK21pJI9sBBqA4OmHlDUjnp5RXbr2m9ZJJr8ABfVIYnxEHTDmR9oIpLm3nSIV3g4cV4e/WG3xg/yjt/I+sMkPaEUupLZv9RHYeZwGkKAAgKMIckNn76fWBkzdSH96QQlXvGEpPeH2xL8hWK/amzFTf+IQ1bpDh9cYNl48dfpE+Bz9+UHQs2yyd2VkspSQNQ58mETzd0R+GZ0Un1r8o0ikjVz7xjqJRfEQ+eSeEYO1btTE/gvDVIf7+UTbN3Vvl1C4niC55CN6x0jl8D6Bz5DARXOp+OK/Z+y5dna4nH8RHe8T74RYn2364x1sQx6U9Iklo+0R2t1JEEITEaUY6vDZgZwAB83gCSdLeopTSBAgv7/SJ3o9fn4w6VwDPjx4mDQcGX2jpT7MdmSnDfeOHL3xhGot7COzT/X/AOKoyxMbu3WNEwAL7zF8SGPRvOMxtuy2eQCSpaTVkuCTyBy4w8b9Iyiqvwr0UitvJTiktqI6neKTmojmk/J40QulGGhUV8va0lWExBPMfOCO0pjABllV3jyiDa20RKQTiTRI1LekcRaky0qUosB96DjGVVMXOmlav7oySNPecMis6VqUVrqTWvukandvZInTO8O4mqqeUVVjsxJAGJYDiXYCPSdj7NEmWEEgk1VxOf05CFndQ8ZuiUJSKDOuH65R2b+r/rEq0BqU98ogmyX+VdeEYxsaieGdqcGI6Q5K3whpk0Io+NQ/1hpTmwbrFEeRqx1waOKSMjDfXxMNNRiYei24/PzhQ1hx8fvCg0WwMtLhqcAp69KRMopyx4O3WBUTCauSNKUbjjBKbuODe3hKPTeNPUQbLTzgZKrwLHHNJr0ORiU2g4AE8q9YDTLmj9Y6leYz+XKBkFmvO+pb5RLJlpBJAqqpxyHOACBNJo/jD0e3iAk5P0b5mOia2Y8fpCApK9G+8Oc8CPenukQdpXOOoPODYTGZUen6xxLHH0jgOFYRChkPbwweoVypqHI65feOlbVqfl48eMRBYJbMRIJYalX1r5Qtgpxer00wembRxM8HphnD0lsWrhlEc1R5HDVxjwyeAANs2zs5SlJS6vJL5nhhSPM9plcwkqUVHU5fTlHq0xCFBiHBGBHqDFVa9gSFfhbikn0LiKxyk7TlLXks+xGAZthMerTt1Jag6FqH9QBfwaK2fuhM/CUq6sfP5xW8UarzJVkOkPkS1J+FSk8iR6RsLZscy1FK0sfKsC/7NEVxTtUo7RbBSioCtS8WFmltlBcnZ6RFhs/ZRmLugMMzoNYetF3Vtufs1z2qhQfC+pz6D1jWFfvyhlmlBKQAGAYeAiRDNGFu63xmoZOW4AiNKw7AHmzfKJ5ycPecQLsb4E+vo1IDPCmdn6hvCnt4gM1g/v8Ayx1FnV+ZvH6tHSTz4XoZI12oaUHAxwzk44ZR2YgaVxwiJMoVYmGVPM9P5oURiW2cKAtgyEpIPdvaDHq2XSDJcpiVKYnRsPWBO3KRQpY569IlloBxZhkkMP1gULKgcvGkOKQRgOoJiJKh+p+kSc4QPlYZDKjfOJE8+rHLjDEkDFhwAiQrHvLp7xgCcSwYRQOPjEAWGGeQehP0iZHP0YQGYiQQKP4k/OJUrIxbLhjzhmOjanE+ESIIyPM/KEEK2dm84kE4nLyI8HghPpgzxxTFoAHlzWxx9IKQoHAxBNkJegY8G6xDeKeL5Etjowg2FgDm0RTOGWvulYUpVPTP5R1iOOiWHlDIxAGgZ4clOLgNpz+8PJGTD39Iil+FaHF8h18YNDZi0PR2Otff6wyzyD+I0yDEeuMFhAZsffGIiGPDT37pBotq3auzEzQHBF3AgsW6jDwimmbrn/hzEnmG8w8a0DH5xxxy8oqWzpNkrzqbse1IWypYI1SX9TGq2LYDKRh3zU58h0+sXMxQzPN4hSUnAufu/hBcrexMZHEzboY0ArVokURlEagA7dW84SgAMBwy+0TpW3ZhcYxG51frHSA74cHiIAvjTFs/pBqnuHBXCOKY5QwJqS+TRwajLKAjZgBzPpECnrD1LxrxaI1mGRpJ4woaVjTyjsAUwLFRzBxg+z/D0hQoRxYBIAoGieRChQzcenjDFGqRyhQoAISMTm31hssfBxJfjQx2FCBss9484NAoIUKAJE4nr6mOH4RChQwepI0iH8R5QoUTQX4hzgn36QoUBoklxWEk95vf4oUKKQIlB/CIQO6YUKAOJjqsBChQwr7UXWX90iWSO6/OFCiabr92GWg096woUOlECjjwVDjVn/l8zChQ4Tk/DxhrUHOFChhCsYQPaDTqPUQoUScMMKFCgU//2Q=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19" descr="data:image/jpeg;base64,/9j/4AAQSkZJRgABAQAAAQABAAD/2wCEAAkGBxMTEhUUExQVFhUXGRwYGBcYGB0YHxgXGBgcGBoaGxwaHiggHRwlHBwcIjEhJSksLi4uFx8zODMsNygtLisBCgoKDg0OGxAQGywkHyQsLCwsLCwsLCwsLCwsLCwsLCwsLCwsLCwsLCwsLCwsLCwsLCwsLCwsLCwsLCwsLCwsLP/AABEIAMIBAwMBIgACEQEDEQH/xAAcAAABBQEBAQAAAAAAAAAAAAAEAAIDBQYBBwj/xABGEAABAgMFBQYEAwUFBwUAAAABAhEAAyEEEjFBUQUGYXGBEyKRobHwMsHR4UJS8QcUI2JyM4KSstIVFkNTk6LCNGOEs+L/xAAZAQADAQEBAAAAAAAAAAAAAAAAAQIDBAX/xAAhEQEBAAICAgMBAQEAAAAAAAAAAQIREjEDIRNBUWEEMv/aAAwDAQACEQMRAD8A3iEwrVPTKlqmLe6kElg9BwgebtOUmUZt4KRVinvAkZd160ge0bblrssybKuzCEPd+KpS7EOCRi7aHSPTy8kk7ebxZHb++CJyLgQUFC0rSpwp0l3oM7pYpycvhXGbw2yWtV9Kgul28oG6l1XmQ4Bz/ECcYE2oCVsoFALF3Ue4cGc4NUOcM4t9p2jZ37pMEt1zyT2bhSQkOE/FULN2taOY8zllnu5VvjjIy0lbAuSoY1D5gUUcDiX4RFMmFwFEgV1pU1aD5aViVW6wBIS1aYV04cYrJqlli2bcBU0HUvGMuNrWODIHx5/aJZcsv3XYZh2YmhfAaRHMKiamida+ETyrYUpuJwxPE8YKEcq03Q4HeJZ+HDrmItdn1SbwTXTEY4jHWmhjPrdzQUxag50ixstsAFUd4u5cgswAxcN9coWeG4LFomzLupWpJD/CTWgLEODWuvziRNpUlCkuQgkOEkuQC5o2H0GkCWlQzVzGhIc00cxEq0Obxc0AJyoMa9PGJnv3Ea2s7RPvzCoPd/CCQ7Vqbouv0hyl3kgEGhywBBfI4Go0iuRaVggi6eWnFoNkTQSWBHQUPvOM899lo+SnsiLhVerUqAuu+DmuHlAdqtIF1ys6qLGruA2EEz7IiaCSpbggBIZmZtHd6u+tIqbaWBSFEgHCoZhVwW4xWHv7OQT++qKaAMGxrgcQ+DxqdzLNdnJnruCS968ZqpaXF1aigpreAcXdSBkWw0ubdALOXetQeB4RYWfaq7txaz2Ye7L/AAh3JIGANTVszGuOsbvRZY17PtD9pktKlCVJVMQKXrwReI/KDVmr1i+3X3pRbAWQqWoAEhWFcGVn9jzjwiz28EAjvLwYnLh9IJmW+cAOymKDHBJIP3HDhF+P/RlbrKI4vo6OPHgGx95J9mm91c4qq6VE4nEqSXGGTYgcoZL29aBNVME03iq8QCR3mNdHqejjMxpn/oxwGq+gJk1KWcgOWD5liWHQE9I7Hz5s7eJfbpmz1rV2ar90l76wMO840BLGgMemyf2j2dUpalOhYDpSauWwJGFXh4efHLv0XttYqtp7bkyFpRMJBVhSnjhlHl8nf+amcZqgpR7yQkkgISqpatWYM+EZ7ae2ZtoJmKvFiXuklkhyTU4gE1zcxp8s+j42vYbHvdZ1zRKZd4qKXZ0vWhIwNGwx4Vip2hv9JQpQCSwS7qpXTGrU+seXy7V3O8bqiWJCmZJcKDDFx48XaILHYu0WElQTeBIK3ARpeOGAdg9aUhfLl9Hweh27f+7MvJudkwIAN5anSCxAICfNoud2N7ZNr7p/hzSe6h3vYlxwAFTxEeKTEXQ9CCWeuGRGj41i93b2jPs6hPly0KR3u9oMV3Xq7Y+3MfNnsXxx7atERzJUVUreiUqQZgYqQApct+8AfiYGtA+LYRQzN+AVOkX5eYAqlRoEuWAD4mvAR13yxnxaZcxILFSQdCRCjxXaO2JU2auZMQm+suWEwsTk4mAUwwyjsYX/AF/ivjM2PvNMs0hcmXdMtaryqOS4YpJIwPlWCdn7UErtTdCJivg74/h4FKmLjAnxLEVEZ+x2FYe8RUav1pDZ0spFVOptG445xwXyf1tZCNuUtalKYGlW0ZnbOn6xHabRfKRRsk0CUkknADB/WBStlYkjNqPDETDeLFnfqOLQ+K5FgraCge8w6A8esB2y2FagcPnxbKI5jUL++MMWp8hzgxwk9nJD5Sy+OMJROnKIpamMSKVrFaGjTjSClpUgA3nY08mxgYmJZM81ADhqhnx+kMUUFOKl6eeZ96Q+yqY8DEE1Yusxp658uUdSugavPKM7PSaM7ylBkE5BywphXKC5diVeJW9K3R5C9hFZMJUcHLuWo3QQcrZwXd7ygoved66FmDca5RFmp2ktoyWqi8lvwgguNaFx5xWzZZICiSxzbOuZxwi5sezEyyFKWCajG7XljFftO2KmED8IDp0NR8soML71Pf8ATgIyV4sSGDEORgTjyBpwMFWiyiW15TkhKhdqGUl8XZwaEc4SLWsJEtVAkqIpVJUztVsvWGz1kqICiqgDtkA3GNvRjzZyU3sJaGJWEsU3iA5BqpjkNDzjU2Xde2SCmYVoQhcq8ld4KKR8QBCk0UdA5Y0diIyEq0qYC9RIYVw75NAzmj4a9I1m9tqVLEmzpmCbICEzASi6p7rm8T3qlQVd1IajRWOpN66Z1SGbRS2JSqhJdz9xXCkA3SbzKBbB6XuHpDtoKKQlKRdAHVuPGA5yzQ9K1do5dXK2/okST5iwRfSXBwahHAQdKlOyiC6qsoEEcuNYqps4li9RhXAHSCpJc3lEkhuv1EGU9HRarKQpiXAq9GOgNT78YkmzUAMKaADDJ+fOAZ9tAGFThlQDL0isVac42kujktXcueAGUoGHTJ4HewDBvpFDMnuz1OcdM9TEZQ+KuKxm2kLeofLLrz5Q/Z8xiklarwJJRdoHYOXoSeWUA3rjuLqsPLD2YfJthoAK6w+ui0sZ9pAUopZN6jBwANBXCGSLSpzcWoFmIBuuM4rbSleJBY5mnjBFjAKcq6P40wibde9jTilTAWAB6CFCIRoo8afWORAQLtZyDDJoYZ5Na89A/vxgctm/CEk6nmI04xelnZ7GZzJlJvLUoi64GAdwSQMHxaLJO4ttIpIHWdI+c2Kycp0ISFd2jpLgY41pj6RZWXYZUL3a2dj/ADk+iDG2HjlibdHTf2e7QTjKlj/5Nn+c0RQ7R2euQQlYY1dmUAQSGCkkpVg9C0adWw6OJ9mH8t5b/wD1t5xRbQXdlKSVBTkXWcgB71CQPSDLDUOXapB1hwOMRorCeIXo5o9E2T+y60KQlcy0SJJUAbpvKUnNlMAH5GMDs9QE2WTgFoJ6KBj1f/aeq/OLxxl7LILaP2aSpaVLnW9LJBJuyDlzmRQ7G3TTalqRLnolgC880EEgaXQfB/GLvalpvy1JBckHOKOxkodQLUZ+dPnBcJv0mf0yw7urmrWmROlEIClFSz2QuJxUHdxnHZWzJqpapibqpaSEqXfSKnJlEKL8ojs0pQSrLukfJo4lJ7MjK8HHEA/XziL4pRcYNtOx1hKVTEFl/wBmLpJWCPwhio9Hxist0xMomSqWtGDpIuKS9ag1BwNR6xPaVLKpYJPdT3eHeJLRTbWtSpk1a1ElSi5JzMTj/nk7LjE86wzFORKmEAl1BBIGdVAZCAJoUDn7pGjsm1Jv7qZSVm4tSSpL5p9jwEVO0JLzEh2vAAk4ByxJ6CHcNDSBE5wAXpQRdSVJuglD0xUBTqOeHGBZe7ayAy5ZwqCcCHGAx4Y6tFkjY80IulaWZnDvy5N6xl5PDleomxR25QvMlwww0OgECKPdEX/+7SiazB/h+8Rq3YIYdqNfgP8Aqi8fFlIqRRoWQcH4GviIOsUqtRjVgcswAPSD5W7NWM3H+T/9Qandlf4VpLZl0nizQ8vFleisZnaKV3lLY3L1FHN9IBSh42NvsCpKCtaUFIZ3AVU0wLYxSWlMsMpMv4heuklhyb2IWPKerF4qoIhy0kAF8aRaJs6ClKgn4jgSaZHDHxgmbsq8GSm9do1Ugk1xNW1zyh3KS+1XUUaLSQQXMGWeYQoKCCQBQjEZZGkXFk3aRMKQoKQqjhL1Jy7+DZ9YO2xsb91uJK0pcYhOAABqXL44Qv8AqbxRdXpSicpRZWChV2AAhs2akUamAu+kTWeRfRfUgS7w7pU5cEsFgGj8RqGibY+7i5yylK0sA9A7iuZYBmyjCYy5cU6VZlo4+H3hQ3aUsSZipd4G61cMQDh1hRtwy/T1QNpl1PjEQB0J8Y0w2IlTGuRavmIAnbGmy2ZTl8GMGOcvpc19ubKsvbkovXWZmS5OOAcRY2NISm67sSHwzPOBtl2cSlKNqQooVgSFDvO+IY4PF3ZpllKQpCJhRWoROI0xAaOjGzQCpUm8xU1H1ctQYZxX7b2clMm+mbergUs9bpauR4YRdL2nZkh1IWirB0zK6QFblybQhSLPJN8t3ghiwIOVWakO2aJkwnD5ZQeNlTWSUpdwVYYAGhJwrBFl2QUq7wdvw4VyfSLmXLWoOnu1agZwKM8c+WV+lW/gndHY0mVMMy2BE0N3JbuLxxKwWdhgKip0EbNG2rCCB+62djgyEEjnGPTMWLoZWFWA+kK32WbNCCklAFTe4aNGnyYyIu6M3z2+FCUiRKlyg15ZQhKSTQAOA7YxQW23rKUijKr8Iyp6xPatnzFkZMOj06cI7O2ZMoybzBscTqIPkl+zkBWjaUwXUuGor4Q5rQE8x6RBN26QQ6KjABQAc5mhPMOOkE7R2VMu3jdAAyLswJ5RQTS/Qe/fGHz31VSTS+l25awparuDMB8JwbXAZxSzTWLBCCmSAcT3uhw+vWAuxJNAWcB+Ji9+k9UXs11C6MRUeFfKLhSnk3FolX7xJUEJKyGoi81ADXGKzskylkEl3YMR8LM5bMxoEWGWkgmZQhw1aEcYyyzhyzRlgSJQuJLgVrXHlBqLW+JHpFRtc3V3ULKnSCTqWFKQEmzO7qNK4+EVPNJDnj37akWkGgUlscR6xBald4cvrGakTiktePm3iRFyJxLFshxyr84L5hw0LSvvJ95Rb2JYYe84zMy0sQYjsFrVfLHnFfLqb0jOVrLfZ+0QxlJnIKgFIvhJbh3h3swDjoYwduWmWtSVoBYlg9a5qbM6D7xebS2oEy1AkBVCKKqQ9Q1AeJyjBz5qlEmpfrEZZXJphJIvrNtJIqEscmOAy11giRb0unEc8MaYV8YystR8Im7SM7hLdq1je43H70A5LpYtmHo78ofZ7WS9VPixOunhFLsqagoF9LkH8xHlFnIt6VKYparOC1NBSNb5LNMMvVTWq0KFSpWGvgIHRtRSX/iKTkS/k+Z4CsBbXtAdN0EY1JfQaCAJKu0WQCQhOhq2gLYmJuVta4ya2spluS9ZiydSn6woFOy5P/u/9RP+iFD45Hzxeh2bdOZmu7yr84ubLsFSf+Mo1c0FaNoYtUg6Q9EwDR4iYSHMVVtfdeVaUgTSsgYAFq60EAS/2d2IBmmNp2hA8mjTg5vEqTz50itnplUfs6sH5F/9WZ/qg+x7l2KUXRKDszqWtT8O8oxoEo4wlCDY0pk7q2Z6II5E+WkdVu1Z/wAp/wAX0i5SecOQDwieM/BpVS93bP8A8vxJPzidOxLOMZUvqPrFiUnWIygHQ82h6n4WlfaxZJPxolDhcBPhjGR2ht8JUoSkdzUA55YV+8b7sD+Uc2EQrsIOKUnmkfSJyx30Ljt5Zb7cZySkpZB+IMQVPmehNePGKWVsuVdIqlKsTdUVchxyyGsexK2JLdykeY8sIarYMgl+zS/JoWi4PGrbZBeSAVgNR0MyRSveOkORs7BaQ6Q17HEGhpUdNTHssvdySrCUDwA+kcXutZ0/GEI/qXd8gXi7cqVweLmwJIUvA6nzp9soMsqWQC5UWACWwHvICPU5ux7A+ajohKjwoVFPlAw2XZB8Mgq/rWfRAHrCnjyvcRdT7eYWhJJKjSjHL3nD5Gy58wfwZM2ZhVKLw5kikeoypYT8EuUj+mWl/wDEp1ecdJUsC+tS21JNRQ48YqeC/p89TTzNO5tpxWhCOakEgf0hd6Iv3VaaULNVqGkeoydnrXRCFK4gU8TQRFadzZUqsyddzYlPkAHPukR5PHZrRzK15jL2dNWW7vTSC5OyFoQ5FxOeZJOGcb+XupIa8CsvgSMuo9vHP905b1KuTDypEzl9quNrz212IFLXXdIS50DN6DxjKGwzEhVKcx49Y9mn7pu7KPW6KePygabuUgVdRPJJ+5gnIuN08TTZVAOxb6QfZ9mTC3EY4s2TDOPVJm4iVkMVgDMkpamTpiw2Z+zPvXhMIBxUa04Bg8VbleheUedWLZKkgAXirCiSQXGTDjB1k2OZTmaiaAcSUKQMy3eGXyj2JNmsmz0d1yviXUo5sMAOTCMttW1TbWWJIGISKt9T5QZeO3H3U3Hbzja8qWpDJocQenzihsFs7FZvJvJNCM6aGPVZewJxLMySMVNlkRj5ZQNM3QcnuyScykB/SM5LJpfH1p53M2yHpLpk6q+kKN8d1VinZpPGn0jkacr+Fw/jfomn3+kPKhk3OpHyiAKQKXg+nWHyloJIvBxjg/hFtE6Cnh00iVKojSBziQKGLDzgGjw0dC4iRPfL76tWCpclSvhSfP1wgJHe0EczqIlmJSj+0mS08CqvhAs3a8hOBWv+lLD/ALmh8bRykTD+mJEN+Xyiom7yH8EhI4rJV5BoDnbetCvx3RogBPnjD4VNzjUCSpnKWGpYDzMQTbZJRjORyQCv/LSMguapRdalKPEk+sRKc8ofGJ51pVbekXiEoWpmqohALh6MCYYrbqj8CJaP7t4+KvpGZsqXKubeH3eLORKyz0EVJPxNyo2bbpy/imLI0BYeApESJMWVj2LOV+G6NVU8sfKLE7Kkyg8+aBwe79z0i9yJ1aoeyg2z7JmqwQW1PdHn8omm7yWeVSRKvH8xoPE94xTW7eC0zcV3E6Ip54+cLkcxXc3Z0qVWfPSj+UY9HqfCAVbZssqkiQVl/imUDku4Bc48BGaSnPGAtq7ZkyaLWL35BVR6DDmWETs9NFbd4rRM/HdGiO754+cV8izrmHugqJxP1MZKXtW12pV2zSCE5ksS3E/Cn3WLQbLtqS5saCde0B9Z0Rlnpcx29Ds6SlCUnEAA9BDzWMSNo7TSP/SnpVuiZhEG7O2ltOaoITZa5laCkDmolvno8ZbrRqXHGJJFnUv4RTU4e+UHbL2QoIBtBQtf8gKUjhi5505QTbtoy5QJUQAM8APekaTFNy/A8qxhFVVPHDoIpdt7zBLolm8rA6Dn9Iqts7wrmumW6Ua5n6CKNKYrpJ65ilEqUSVHM+8II2NL7/eaia+UCXmER7E3iF8pTKKrymCwpiRwDYZ4wWehL7atV3LCI7oyHhBBUNIapI0PjGbRCSNDChNxMKAbNMoZu/M/WCJCeB6+kDy5CRVhXNneC5U4+/1gB6Q2Y99Ip95NqTJPZ9mR3ncs+DajjF4V6t6RnN8iDLlkYhTO74h/lDKhLFvVaU0vIL53Eg/9oEEfv0+Z8c1auF5h4BhGalFq6GNFZqjCNcGWSREsRJ2cOQAIIkyVrICElWrB/tGrMOlPrDgkReWXdmar4ilAP94+Ap5xaSt37PLF6Yb2pWWHgG84ncOSslJkuWAKjwDnwEWtm3enLxSlA/mNfAP5tFpaN5bNJF2WL3BAYeOHg8UNu3tnLohpY4VPifpC2elxJ3as0kXpq31c3B5V84bN3js0kXZCLx/lF0dSamMbMnKWXWoqOpL+sIGFo1zbd5bQtwCJY0Tj4mvg0U61El1Ek6kuY4tTByWAz4Rntp72ykOmUO1VqKJHXPo/OFbIcaNArFTtTeWRKcA9ov8AKiteJwHrwjNoNstqrjlj+BHdDcdRzLRsdhfs9QhjOLn8qcOp+njEXJUm2TTa7dbFXZYKEn8KMW4qx6hhGq3e/Z4hLKnkKViUg0fic+njG4sVgRLSAgJSBkKfrBPZD3lEbXxDWawplpuoSlKRkKD3xiYSiSyanQQOva1mQoomTCkpZwErVk+IDQbI3msQoJrc0rHmUw5C3oZZtmfn8B8z9IsCoJGggCXtmStJVKWlQGJBoOcZbbG8rkplF/5z/wCI+cXJpNq823vEmUGxVkkYnnoIwu0bZMnKvLNMkjARCHUXNSTiYdMgIwLcqGjeYeOFUJKAHOZqfAD5RV7Z2h2QZNVqokfPkIAF2zbnPYpP9Z4fl6xoNz9mBI7UjGiKYDAn5eOsZvd/ZipswJbHvLU9WzPM/OPSpLABKQwAYNkBRoWd+jxm7s67wMNpxiQGEtY9mM2ocqhRPfEchkj7DnCTMIzfpESbR4++MdSs5tAacTNR5RVb1IBs5LVCgfEt84sgoM5gTbqb1nmCuF4P/KxfwEAvTEJMaPZlpksO0mlHAIKj9IzSTEgi5dMrNvQ7JtLZqRVRV/WhZ8glvKLNW+NlCf4ZKtAlJH+ZmjysKrwgiyOxHt4qXZa02du3zmqpLAQNfiP08ooJttmTKzFqUeJeBUkeMPGLRRJXAhFUA27aUuSO+picEipPID1iGci3TUvIkoSDhfmJvc7rsOp6RNykElWMy0IQHWoJGpLesZ/aW+CUuJCb5/MaJ8MT5RX2jc/aK1Xpklaj+a+hXgysOUT2Pcy1FQCpK08SwHjEc9q0o7Xa59oP8RZIyTgkdBTqaxe7vbrTJpBqEEsVs4HLjGs2VufLlMZxCj4JfQ5nyjWypSO6ErQAAzApY8P0aJuSpj+qewbIXZynsGCcwc/DE8TF3Z5s13UAE5AVL8YnFhU7ghuYiYWdRLMXhe1enBMOhguyWZS/wsNS3k0TWTZoFVV4ZDpFmhMXMU3L8eR7yJa1TgMlkeFPlFSowftVd6dNVrMWfFRgB8c4aUlgKnLKLEVAoDWjiDFQLYx3jygmYaiAHy4S4UqGWiYACTgPSK+iD221CWgqUaAeJyHWMzLvTF31/EcGGA0Edt1u7ddP7NOHE6xq90tkhau1UO6jDir7QepNl3dLnd7ZiZUsP8aqq4aD3xi2Ese/rHbrHGHFPHHpGXbbqaRfL9fSI1yjjrr8ommdB4/SIlH2afKAICWxBPFjCiVjw8YUBA5KwKVPv3hBF8ZV6QGjwf3yidEJaUrFCSXw/TWFaZN+WtL/ABJI6kUcwvXU+3hT5oSkqWwSK1PukIMYrZc5OMtXQXvR4HXLUHdKhzBEXW095kp/swVqyKqBPoX8IxO2dq2ia4UtQT+UFgBo2Y5vGk3+M7peIiwsgBp7pHnImTk4LUORPpEgtVoIbtZjHHvH5Q5dJbjaO2LPIe+oXvyJ7yn5DDq0ZDaO9Vpmk9mBLTgGqpuZDDp4wPY9kqUWAJJ83jb7D3EUplTe4NMVHpl18ILf0Sfjz+y2WetdEKWo9ST6mNDLkWxA70i0D+6o+kes7M2VKkJaWkDjmeZg9SYyslaTceNI21Ol0Pap5pUPUROjfBYwnK/xR6vORgMft4wNNsEpfxy0KfIpB+sTxV7ef2ffOd/zXHj6wdL32nfmR4D6ReWndOyKFZEsOcQCG8G+UDL3CshJATMGHwrbyrC4jYey75TFqAuy1HiPpWNDZt+FJABkJp+VRHqDGYtu6cmzfxJZm4sylXhX9IgSaRrhNRnk9Bkb+SfxypieTK+Yiys2+NkUH7W7wUlQ82aPLgOEdcRaSUt6nE1iMQ5RhhMAS2Y988vU/aCFYwLZD3zyggqx5wwlvMIz+2rYmY8sTAnJVHfhHd5NrGWgol1mqFP5R+b6RipVknD8L9frBvRPQbDsBNxJFokhw91Tgh42uzuyloShC0MmnxDxPOPHEWS1AAmRObEMkkcDDlWyemiu1T/UlX0jK21pJI9sBBqA4OmHlDUjnp5RXbr2m9ZJJr8ABfVIYnxEHTDmR9oIpLm3nSIV3g4cV4e/WG3xg/yjt/I+sMkPaEUupLZv9RHYeZwGkKAAgKMIckNn76fWBkzdSH96QQlXvGEpPeH2xL8hWK/amzFTf+IQ1bpDh9cYNl48dfpE+Bz9+UHQs2yyd2VkspSQNQ58mETzd0R+GZ0Un1r8o0ikjVz7xjqJRfEQ+eSeEYO1btTE/gvDVIf7+UTbN3Vvl1C4niC55CN6x0jl8D6Bz5DARXOp+OK/Z+y5dna4nH8RHe8T74RYn2364x1sQx6U9Iklo+0R2t1JEEITEaUY6vDZgZwAB83gCSdLeopTSBAgv7/SJ3o9fn4w6VwDPjx4mDQcGX2jpT7MdmSnDfeOHL3xhGot7COzT/X/AOKoyxMbu3WNEwAL7zF8SGPRvOMxtuy2eQCSpaTVkuCTyBy4w8b9Iyiqvwr0UitvJTiktqI6neKTmojmk/J40QulGGhUV8va0lWExBPMfOCO0pjABllV3jyiDa20RKQTiTRI1LekcRaky0qUosB96DjGVVMXOmlav7oySNPecMis6VqUVrqTWvukandvZInTO8O4mqqeUVVjsxJAGJYDiXYCPSdj7NEmWEEgk1VxOf05CFndQ8ZuiUJSKDOuH65R2b+r/rEq0BqU98ogmyX+VdeEYxsaieGdqcGI6Q5K3whpk0Io+NQ/1hpTmwbrFEeRqx1waOKSMjDfXxMNNRiYei24/PzhQ1hx8fvCg0WwMtLhqcAp69KRMopyx4O3WBUTCauSNKUbjjBKbuODe3hKPTeNPUQbLTzgZKrwLHHNJr0ORiU2g4AE8q9YDTLmj9Y6leYz+XKBkFmvO+pb5RLJlpBJAqqpxyHOACBNJo/jD0e3iAk5P0b5mOia2Y8fpCApK9G+8Oc8CPenukQdpXOOoPODYTGZUen6xxLHH0jgOFYRChkPbwweoVypqHI65feOlbVqfl48eMRBYJbMRIJYalX1r5Qtgpxer00wembRxM8HphnD0lsWrhlEc1R5HDVxjwyeAANs2zs5SlJS6vJL5nhhSPM9plcwkqUVHU5fTlHq0xCFBiHBGBHqDFVa9gSFfhbikn0LiKxyk7TlLXks+xGAZthMerTt1Jag6FqH9QBfwaK2fuhM/CUq6sfP5xW8UarzJVkOkPkS1J+FSk8iR6RsLZscy1FK0sfKsC/7NEVxTtUo7RbBSioCtS8WFmltlBcnZ6RFhs/ZRmLugMMzoNYetF3Vtufs1z2qhQfC+pz6D1jWFfvyhlmlBKQAGAYeAiRDNGFu63xmoZOW4AiNKw7AHmzfKJ5ycPecQLsb4E+vo1IDPCmdn6hvCnt4gM1g/v8Ayx1FnV+ZvH6tHSTz4XoZI12oaUHAxwzk44ZR2YgaVxwiJMoVYmGVPM9P5oURiW2cKAtgyEpIPdvaDHq2XSDJcpiVKYnRsPWBO3KRQpY569IlloBxZhkkMP1gULKgcvGkOKQRgOoJiJKh+p+kSc4QPlYZDKjfOJE8+rHLjDEkDFhwAiQrHvLp7xgCcSwYRQOPjEAWGGeQehP0iZHP0YQGYiQQKP4k/OJUrIxbLhjzhmOjanE+ESIIyPM/KEEK2dm84kE4nLyI8HghPpgzxxTFoAHlzWxx9IKQoHAxBNkJegY8G6xDeKeL5Etjowg2FgDm0RTOGWvulYUpVPTP5R1iOOiWHlDIxAGgZ4clOLgNpz+8PJGTD39Iil+FaHF8h18YNDZi0PR2Otff6wyzyD+I0yDEeuMFhAZsffGIiGPDT37pBotq3auzEzQHBF3AgsW6jDwimmbrn/hzEnmG8w8a0DH5xxxy8oqWzpNkrzqbse1IWypYI1SX9TGq2LYDKRh3zU58h0+sXMxQzPN4hSUnAufu/hBcrexMZHEzboY0ArVokURlEagA7dW84SgAMBwy+0TpW3ZhcYxG51frHSA74cHiIAvjTFs/pBqnuHBXCOKY5QwJqS+TRwajLKAjZgBzPpECnrD1LxrxaI1mGRpJ4woaVjTyjsAUwLFRzBxg+z/D0hQoRxYBIAoGieRChQzcenjDFGqRyhQoAISMTm31hssfBxJfjQx2FCBss9484NAoIUKAJE4nr6mOH4RChQwepI0iH8R5QoUTQX4hzgn36QoUBoklxWEk95vf4oUKKQIlB/CIQO6YUKAOJjqsBChQwr7UXWX90iWSO6/OFCiabr92GWg096woUOlECjjwVDjVn/l8zChQ4Tk/DxhrUHOFChhCsYQPaDTqPUQoUScMMKFCgU//2Q==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AutoShape 21" descr="data:image/jpeg;base64,/9j/4AAQSkZJRgABAQAAAQABAAD/2wCEAAkGBxMTEhUUExQVFhUXGRwYGBcYGB0YHxgXGBgcGBoaGxwaHiggHRwlHBwcIjEhJSksLi4uFx8zODMsNygtLisBCgoKDg0OGxAQGywkHyQsLCwsLCwsLCwsLCwsLCwsLCwsLCwsLCwsLCwsLCwsLCwsLCwsLCwsLCwsLCwsLCwsLP/AABEIAMIBAwMBIgACEQEDEQH/xAAcAAABBQEBAQAAAAAAAAAAAAAEAAIDBQYBBwj/xABGEAABAgMFBQYEAwUFBwUAAAABAhEAAyEEEjFBUQUGYXGBEyKRobHwMsHR4UJS8QcUI2JyM4KSstIVFkNTk6LCNGOEs+L/xAAZAQADAQEBAAAAAAAAAAAAAAAAAQIDBAX/xAAhEQEBAAICAgMBAQEAAAAAAAAAAQIREjEDIRNBUWEEMv/aAAwDAQACEQMRAD8A3iEwrVPTKlqmLe6kElg9BwgebtOUmUZt4KRVinvAkZd160ge0bblrssybKuzCEPd+KpS7EOCRi7aHSPTy8kk7ebxZHb++CJyLgQUFC0rSpwp0l3oM7pYpycvhXGbw2yWtV9Kgul28oG6l1XmQ4Bz/ECcYE2oCVsoFALF3Ue4cGc4NUOcM4t9p2jZ37pMEt1zyT2bhSQkOE/FULN2taOY8zllnu5VvjjIy0lbAuSoY1D5gUUcDiX4RFMmFwFEgV1pU1aD5aViVW6wBIS1aYV04cYrJqlli2bcBU0HUvGMuNrWODIHx5/aJZcsv3XYZh2YmhfAaRHMKiamida+ETyrYUpuJwxPE8YKEcq03Q4HeJZ+HDrmItdn1SbwTXTEY4jHWmhjPrdzQUxag50ixstsAFUd4u5cgswAxcN9coWeG4LFomzLupWpJD/CTWgLEODWuvziRNpUlCkuQgkOEkuQC5o2H0GkCWlQzVzGhIc00cxEq0Obxc0AJyoMa9PGJnv3Ea2s7RPvzCoPd/CCQ7Vqbouv0hyl3kgEGhywBBfI4Go0iuRaVggi6eWnFoNkTQSWBHQUPvOM899lo+SnsiLhVerUqAuu+DmuHlAdqtIF1ys6qLGruA2EEz7IiaCSpbggBIZmZtHd6u+tIqbaWBSFEgHCoZhVwW4xWHv7OQT++qKaAMGxrgcQ+DxqdzLNdnJnruCS968ZqpaXF1aigpreAcXdSBkWw0ubdALOXetQeB4RYWfaq7txaz2Ye7L/AAh3JIGANTVszGuOsbvRZY17PtD9pktKlCVJVMQKXrwReI/KDVmr1i+3X3pRbAWQqWoAEhWFcGVn9jzjwiz28EAjvLwYnLh9IJmW+cAOymKDHBJIP3HDhF+P/RlbrKI4vo6OPHgGx95J9mm91c4qq6VE4nEqSXGGTYgcoZL29aBNVME03iq8QCR3mNdHqejjMxpn/oxwGq+gJk1KWcgOWD5liWHQE9I7Hz5s7eJfbpmz1rV2ar90l76wMO840BLGgMemyf2j2dUpalOhYDpSauWwJGFXh4efHLv0XttYqtp7bkyFpRMJBVhSnjhlHl8nf+amcZqgpR7yQkkgISqpatWYM+EZ7ae2ZtoJmKvFiXuklkhyTU4gE1zcxp8s+j42vYbHvdZ1zRKZd4qKXZ0vWhIwNGwx4Vip2hv9JQpQCSwS7qpXTGrU+seXy7V3O8bqiWJCmZJcKDDFx48XaILHYu0WElQTeBIK3ARpeOGAdg9aUhfLl9Hweh27f+7MvJudkwIAN5anSCxAICfNoud2N7ZNr7p/hzSe6h3vYlxwAFTxEeKTEXQ9CCWeuGRGj41i93b2jPs6hPly0KR3u9oMV3Xq7Y+3MfNnsXxx7atERzJUVUreiUqQZgYqQApct+8AfiYGtA+LYRQzN+AVOkX5eYAqlRoEuWAD4mvAR13yxnxaZcxILFSQdCRCjxXaO2JU2auZMQm+suWEwsTk4mAUwwyjsYX/AF/ivjM2PvNMs0hcmXdMtaryqOS4YpJIwPlWCdn7UErtTdCJivg74/h4FKmLjAnxLEVEZ+x2FYe8RUav1pDZ0spFVOptG445xwXyf1tZCNuUtalKYGlW0ZnbOn6xHabRfKRRsk0CUkknADB/WBStlYkjNqPDETDeLFnfqOLQ+K5FgraCge8w6A8esB2y2FagcPnxbKI5jUL++MMWp8hzgxwk9nJD5Sy+OMJROnKIpamMSKVrFaGjTjSClpUgA3nY08mxgYmJZM81ADhqhnx+kMUUFOKl6eeZ96Q+yqY8DEE1Yusxp658uUdSugavPKM7PSaM7ylBkE5BywphXKC5diVeJW9K3R5C9hFZMJUcHLuWo3QQcrZwXd7ygoved66FmDca5RFmp2ktoyWqi8lvwgguNaFx5xWzZZICiSxzbOuZxwi5sezEyyFKWCajG7XljFftO2KmED8IDp0NR8soML71Pf8ATgIyV4sSGDEORgTjyBpwMFWiyiW15TkhKhdqGUl8XZwaEc4SLWsJEtVAkqIpVJUztVsvWGz1kqICiqgDtkA3GNvRjzZyU3sJaGJWEsU3iA5BqpjkNDzjU2Xde2SCmYVoQhcq8ld4KKR8QBCk0UdA5Y0diIyEq0qYC9RIYVw75NAzmj4a9I1m9tqVLEmzpmCbICEzASi6p7rm8T3qlQVd1IajRWOpN66Z1SGbRS2JSqhJdz9xXCkA3SbzKBbB6XuHpDtoKKQlKRdAHVuPGA5yzQ9K1do5dXK2/okST5iwRfSXBwahHAQdKlOyiC6qsoEEcuNYqps4li9RhXAHSCpJc3lEkhuv1EGU9HRarKQpiXAq9GOgNT78YkmzUAMKaADDJ+fOAZ9tAGFThlQDL0isVac42kujktXcueAGUoGHTJ4HewDBvpFDMnuz1OcdM9TEZQ+KuKxm2kLeofLLrz5Q/Z8xiklarwJJRdoHYOXoSeWUA3rjuLqsPLD2YfJthoAK6w+ui0sZ9pAUopZN6jBwANBXCGSLSpzcWoFmIBuuM4rbSleJBY5mnjBFjAKcq6P40wibde9jTilTAWAB6CFCIRoo8afWORAQLtZyDDJoYZ5Na89A/vxgctm/CEk6nmI04xelnZ7GZzJlJvLUoi64GAdwSQMHxaLJO4ttIpIHWdI+c2Kycp0ISFd2jpLgY41pj6RZWXYZUL3a2dj/ADk+iDG2HjlibdHTf2e7QTjKlj/5Nn+c0RQ7R2euQQlYY1dmUAQSGCkkpVg9C0adWw6OJ9mH8t5b/wD1t5xRbQXdlKSVBTkXWcgB71CQPSDLDUOXapB1hwOMRorCeIXo5o9E2T+y60KQlcy0SJJUAbpvKUnNlMAH5GMDs9QE2WTgFoJ6KBj1f/aeq/OLxxl7LILaP2aSpaVLnW9LJBJuyDlzmRQ7G3TTalqRLnolgC880EEgaXQfB/GLvalpvy1JBckHOKOxkodQLUZ+dPnBcJv0mf0yw7urmrWmROlEIClFSz2QuJxUHdxnHZWzJqpapibqpaSEqXfSKnJlEKL8ojs0pQSrLukfJo4lJ7MjK8HHEA/XziL4pRcYNtOx1hKVTEFl/wBmLpJWCPwhio9Hxist0xMomSqWtGDpIuKS9ag1BwNR6xPaVLKpYJPdT3eHeJLRTbWtSpk1a1ElSi5JzMTj/nk7LjE86wzFORKmEAl1BBIGdVAZCAJoUDn7pGjsm1Jv7qZSVm4tSSpL5p9jwEVO0JLzEh2vAAk4ByxJ6CHcNDSBE5wAXpQRdSVJuglD0xUBTqOeHGBZe7ayAy5ZwqCcCHGAx4Y6tFkjY80IulaWZnDvy5N6xl5PDleomxR25QvMlwww0OgECKPdEX/+7SiazB/h+8Rq3YIYdqNfgP8Aqi8fFlIqRRoWQcH4GviIOsUqtRjVgcswAPSD5W7NWM3H+T/9Qandlf4VpLZl0nizQ8vFleisZnaKV3lLY3L1FHN9IBSh42NvsCpKCtaUFIZ3AVU0wLYxSWlMsMpMv4heuklhyb2IWPKerF4qoIhy0kAF8aRaJs6ClKgn4jgSaZHDHxgmbsq8GSm9do1Ugk1xNW1zyh3KS+1XUUaLSQQXMGWeYQoKCCQBQjEZZGkXFk3aRMKQoKQqjhL1Jy7+DZ9YO2xsb91uJK0pcYhOAABqXL44Qv8AqbxRdXpSicpRZWChV2AAhs2akUamAu+kTWeRfRfUgS7w7pU5cEsFgGj8RqGibY+7i5yylK0sA9A7iuZYBmyjCYy5cU6VZlo4+H3hQ3aUsSZipd4G61cMQDh1hRtwy/T1QNpl1PjEQB0J8Y0w2IlTGuRavmIAnbGmy2ZTl8GMGOcvpc19ubKsvbkovXWZmS5OOAcRY2NISm67sSHwzPOBtl2cSlKNqQooVgSFDvO+IY4PF3ZpllKQpCJhRWoROI0xAaOjGzQCpUm8xU1H1ctQYZxX7b2clMm+mbergUs9bpauR4YRdL2nZkh1IWirB0zK6QFblybQhSLPJN8t3ghiwIOVWakO2aJkwnD5ZQeNlTWSUpdwVYYAGhJwrBFl2QUq7wdvw4VyfSLmXLWoOnu1agZwKM8c+WV+lW/gndHY0mVMMy2BE0N3JbuLxxKwWdhgKip0EbNG2rCCB+62djgyEEjnGPTMWLoZWFWA+kK32WbNCCklAFTe4aNGnyYyIu6M3z2+FCUiRKlyg15ZQhKSTQAOA7YxQW23rKUijKr8Iyp6xPatnzFkZMOj06cI7O2ZMoybzBscTqIPkl+zkBWjaUwXUuGor4Q5rQE8x6RBN26QQ6KjABQAc5mhPMOOkE7R2VMu3jdAAyLswJ5RQTS/Qe/fGHz31VSTS+l25awparuDMB8JwbXAZxSzTWLBCCmSAcT3uhw+vWAuxJNAWcB+Ji9+k9UXs11C6MRUeFfKLhSnk3FolX7xJUEJKyGoi81ADXGKzskylkEl3YMR8LM5bMxoEWGWkgmZQhw1aEcYyyzhyzRlgSJQuJLgVrXHlBqLW+JHpFRtc3V3ULKnSCTqWFKQEmzO7qNK4+EVPNJDnj37akWkGgUlscR6xBald4cvrGakTiktePm3iRFyJxLFshxyr84L5hw0LSvvJ95Rb2JYYe84zMy0sQYjsFrVfLHnFfLqb0jOVrLfZ+0QxlJnIKgFIvhJbh3h3swDjoYwduWmWtSVoBYlg9a5qbM6D7xebS2oEy1AkBVCKKqQ9Q1AeJyjBz5qlEmpfrEZZXJphJIvrNtJIqEscmOAy11giRb0unEc8MaYV8YystR8Im7SM7hLdq1je43H70A5LpYtmHo78ofZ7WS9VPixOunhFLsqagoF9LkH8xHlFnIt6VKYparOC1NBSNb5LNMMvVTWq0KFSpWGvgIHRtRSX/iKTkS/k+Z4CsBbXtAdN0EY1JfQaCAJKu0WQCQhOhq2gLYmJuVta4ya2spluS9ZiydSn6woFOy5P/u/9RP+iFD45Hzxeh2bdOZmu7yr84ubLsFSf+Mo1c0FaNoYtUg6Q9EwDR4iYSHMVVtfdeVaUgTSsgYAFq60EAS/2d2IBmmNp2hA8mjTg5vEqTz50itnplUfs6sH5F/9WZ/qg+x7l2KUXRKDszqWtT8O8oxoEo4wlCDY0pk7q2Z6II5E+WkdVu1Z/wAp/wAX0i5SecOQDwieM/BpVS93bP8A8vxJPzidOxLOMZUvqPrFiUnWIygHQ82h6n4WlfaxZJPxolDhcBPhjGR2ht8JUoSkdzUA55YV+8b7sD+Uc2EQrsIOKUnmkfSJyx30Ljt5Zb7cZySkpZB+IMQVPmehNePGKWVsuVdIqlKsTdUVchxyyGsexK2JLdykeY8sIarYMgl+zS/JoWi4PGrbZBeSAVgNR0MyRSveOkORs7BaQ6Q17HEGhpUdNTHssvdySrCUDwA+kcXutZ0/GEI/qXd8gXi7cqVweLmwJIUvA6nzp9soMsqWQC5UWACWwHvICPU5ux7A+ajohKjwoVFPlAw2XZB8Mgq/rWfRAHrCnjyvcRdT7eYWhJJKjSjHL3nD5Gy58wfwZM2ZhVKLw5kikeoypYT8EuUj+mWl/wDEp1ecdJUsC+tS21JNRQ48YqeC/p89TTzNO5tpxWhCOakEgf0hd6Iv3VaaULNVqGkeoydnrXRCFK4gU8TQRFadzZUqsyddzYlPkAHPukR5PHZrRzK15jL2dNWW7vTSC5OyFoQ5FxOeZJOGcb+XupIa8CsvgSMuo9vHP905b1KuTDypEzl9quNrz212IFLXXdIS50DN6DxjKGwzEhVKcx49Y9mn7pu7KPW6KePygabuUgVdRPJJ+5gnIuN08TTZVAOxb6QfZ9mTC3EY4s2TDOPVJm4iVkMVgDMkpamTpiw2Z+zPvXhMIBxUa04Bg8VbleheUedWLZKkgAXirCiSQXGTDjB1k2OZTmaiaAcSUKQMy3eGXyj2JNmsmz0d1yviXUo5sMAOTCMttW1TbWWJIGISKt9T5QZeO3H3U3Hbzja8qWpDJocQenzihsFs7FZvJvJNCM6aGPVZewJxLMySMVNlkRj5ZQNM3QcnuyScykB/SM5LJpfH1p53M2yHpLpk6q+kKN8d1VinZpPGn0jkacr+Fw/jfomn3+kPKhk3OpHyiAKQKXg+nWHyloJIvBxjg/hFtE6Cnh00iVKojSBziQKGLDzgGjw0dC4iRPfL76tWCpclSvhSfP1wgJHe0EczqIlmJSj+0mS08CqvhAs3a8hOBWv+lLD/ALmh8bRykTD+mJEN+Xyiom7yH8EhI4rJV5BoDnbetCvx3RogBPnjD4VNzjUCSpnKWGpYDzMQTbZJRjORyQCv/LSMguapRdalKPEk+sRKc8ofGJ51pVbekXiEoWpmqohALh6MCYYrbqj8CJaP7t4+KvpGZsqXKubeH3eLORKyz0EVJPxNyo2bbpy/imLI0BYeApESJMWVj2LOV+G6NVU8sfKLE7Kkyg8+aBwe79z0i9yJ1aoeyg2z7JmqwQW1PdHn8omm7yWeVSRKvH8xoPE94xTW7eC0zcV3E6Ip54+cLkcxXc3Z0qVWfPSj+UY9HqfCAVbZssqkiQVl/imUDku4Bc48BGaSnPGAtq7ZkyaLWL35BVR6DDmWETs9NFbd4rRM/HdGiO754+cV8izrmHugqJxP1MZKXtW12pV2zSCE5ksS3E/Cn3WLQbLtqS5saCde0B9Z0Rlnpcx29Ds6SlCUnEAA9BDzWMSNo7TSP/SnpVuiZhEG7O2ltOaoITZa5laCkDmolvno8ZbrRqXHGJJFnUv4RTU4e+UHbL2QoIBtBQtf8gKUjhi5505QTbtoy5QJUQAM8APekaTFNy/A8qxhFVVPHDoIpdt7zBLolm8rA6Dn9Iqts7wrmumW6Ua5n6CKNKYrpJ65ilEqUSVHM+8II2NL7/eaia+UCXmER7E3iF8pTKKrymCwpiRwDYZ4wWehL7atV3LCI7oyHhBBUNIapI0PjGbRCSNDChNxMKAbNMoZu/M/WCJCeB6+kDy5CRVhXNneC5U4+/1gB6Q2Y99Ip95NqTJPZ9mR3ncs+DajjF4V6t6RnN8iDLlkYhTO74h/lDKhLFvVaU0vIL53Eg/9oEEfv0+Z8c1auF5h4BhGalFq6GNFZqjCNcGWSREsRJ2cOQAIIkyVrICElWrB/tGrMOlPrDgkReWXdmar4ilAP94+Ap5xaSt37PLF6Yb2pWWHgG84ncOSslJkuWAKjwDnwEWtm3enLxSlA/mNfAP5tFpaN5bNJF2WL3BAYeOHg8UNu3tnLohpY4VPifpC2elxJ3as0kXpq31c3B5V84bN3js0kXZCLx/lF0dSamMbMnKWXWoqOpL+sIGFo1zbd5bQtwCJY0Tj4mvg0U61El1Ek6kuY4tTByWAz4Rntp72ykOmUO1VqKJHXPo/OFbIcaNArFTtTeWRKcA9ov8AKiteJwHrwjNoNstqrjlj+BHdDcdRzLRsdhfs9QhjOLn8qcOp+njEXJUm2TTa7dbFXZYKEn8KMW4qx6hhGq3e/Z4hLKnkKViUg0fic+njG4sVgRLSAgJSBkKfrBPZD3lEbXxDWawplpuoSlKRkKD3xiYSiSyanQQOva1mQoomTCkpZwErVk+IDQbI3msQoJrc0rHmUw5C3oZZtmfn8B8z9IsCoJGggCXtmStJVKWlQGJBoOcZbbG8rkplF/5z/wCI+cXJpNq823vEmUGxVkkYnnoIwu0bZMnKvLNMkjARCHUXNSTiYdMgIwLcqGjeYeOFUJKAHOZqfAD5RV7Z2h2QZNVqokfPkIAF2zbnPYpP9Z4fl6xoNz9mBI7UjGiKYDAn5eOsZvd/ZipswJbHvLU9WzPM/OPSpLABKQwAYNkBRoWd+jxm7s67wMNpxiQGEtY9mM2ocqhRPfEchkj7DnCTMIzfpESbR4++MdSs5tAacTNR5RVb1IBs5LVCgfEt84sgoM5gTbqb1nmCuF4P/KxfwEAvTEJMaPZlpksO0mlHAIKj9IzSTEgi5dMrNvQ7JtLZqRVRV/WhZ8glvKLNW+NlCf4ZKtAlJH+ZmjysKrwgiyOxHt4qXZa02du3zmqpLAQNfiP08ooJttmTKzFqUeJeBUkeMPGLRRJXAhFUA27aUuSO+picEipPID1iGci3TUvIkoSDhfmJvc7rsOp6RNykElWMy0IQHWoJGpLesZ/aW+CUuJCb5/MaJ8MT5RX2jc/aK1Xpklaj+a+hXgysOUT2Pcy1FQCpK08SwHjEc9q0o7Xa59oP8RZIyTgkdBTqaxe7vbrTJpBqEEsVs4HLjGs2VufLlMZxCj4JfQ5nyjWypSO6ErQAAzApY8P0aJuSpj+qewbIXZynsGCcwc/DE8TF3Z5s13UAE5AVL8YnFhU7ghuYiYWdRLMXhe1enBMOhguyWZS/wsNS3k0TWTZoFVV4ZDpFmhMXMU3L8eR7yJa1TgMlkeFPlFSowftVd6dNVrMWfFRgB8c4aUlgKnLKLEVAoDWjiDFQLYx3jygmYaiAHy4S4UqGWiYACTgPSK+iD221CWgqUaAeJyHWMzLvTF31/EcGGA0Edt1u7ddP7NOHE6xq90tkhau1UO6jDir7QepNl3dLnd7ZiZUsP8aqq4aD3xi2Ese/rHbrHGHFPHHpGXbbqaRfL9fSI1yjjrr8ommdB4/SIlH2afKAICWxBPFjCiVjw8YUBA5KwKVPv3hBF8ZV6QGjwf3yidEJaUrFCSXw/TWFaZN+WtL/ABJI6kUcwvXU+3hT5oSkqWwSK1PukIMYrZc5OMtXQXvR4HXLUHdKhzBEXW095kp/swVqyKqBPoX8IxO2dq2ia4UtQT+UFgBo2Y5vGk3+M7peIiwsgBp7pHnImTk4LUORPpEgtVoIbtZjHHvH5Q5dJbjaO2LPIe+oXvyJ7yn5DDq0ZDaO9Vpmk9mBLTgGqpuZDDp4wPY9kqUWAJJ83jb7D3EUplTe4NMVHpl18ILf0Sfjz+y2WetdEKWo9ST6mNDLkWxA70i0D+6o+kes7M2VKkJaWkDjmeZg9SYyslaTceNI21Ol0Pap5pUPUROjfBYwnK/xR6vORgMft4wNNsEpfxy0KfIpB+sTxV7ef2ffOd/zXHj6wdL32nfmR4D6ReWndOyKFZEsOcQCG8G+UDL3CshJATMGHwrbyrC4jYey75TFqAuy1HiPpWNDZt+FJABkJp+VRHqDGYtu6cmzfxJZm4sylXhX9IgSaRrhNRnk9Bkb+SfxypieTK+Yiys2+NkUH7W7wUlQ82aPLgOEdcRaSUt6nE1iMQ5RhhMAS2Y988vU/aCFYwLZD3zyggqx5wwlvMIz+2rYmY8sTAnJVHfhHd5NrGWgol1mqFP5R+b6RipVknD8L9frBvRPQbDsBNxJFokhw91Tgh42uzuyloShC0MmnxDxPOPHEWS1AAmRObEMkkcDDlWyemiu1T/UlX0jK21pJI9sBBqA4OmHlDUjnp5RXbr2m9ZJJr8ABfVIYnxEHTDmR9oIpLm3nSIV3g4cV4e/WG3xg/yjt/I+sMkPaEUupLZv9RHYeZwGkKAAgKMIckNn76fWBkzdSH96QQlXvGEpPeH2xL8hWK/amzFTf+IQ1bpDh9cYNl48dfpE+Bz9+UHQs2yyd2VkspSQNQ58mETzd0R+GZ0Un1r8o0ikjVz7xjqJRfEQ+eSeEYO1btTE/gvDVIf7+UTbN3Vvl1C4niC55CN6x0jl8D6Bz5DARXOp+OK/Z+y5dna4nH8RHe8T74RYn2364x1sQx6U9Iklo+0R2t1JEEITEaUY6vDZgZwAB83gCSdLeopTSBAgv7/SJ3o9fn4w6VwDPjx4mDQcGX2jpT7MdmSnDfeOHL3xhGot7COzT/X/AOKoyxMbu3WNEwAL7zF8SGPRvOMxtuy2eQCSpaTVkuCTyBy4w8b9Iyiqvwr0UitvJTiktqI6neKTmojmk/J40QulGGhUV8va0lWExBPMfOCO0pjABllV3jyiDa20RKQTiTRI1LekcRaky0qUosB96DjGVVMXOmlav7oySNPecMis6VqUVrqTWvukandvZInTO8O4mqqeUVVjsxJAGJYDiXYCPSdj7NEmWEEgk1VxOf05CFndQ8ZuiUJSKDOuH65R2b+r/rEq0BqU98ogmyX+VdeEYxsaieGdqcGI6Q5K3whpk0Io+NQ/1hpTmwbrFEeRqx1waOKSMjDfXxMNNRiYei24/PzhQ1hx8fvCg0WwMtLhqcAp69KRMopyx4O3WBUTCauSNKUbjjBKbuODe3hKPTeNPUQbLTzgZKrwLHHNJr0ORiU2g4AE8q9YDTLmj9Y6leYz+XKBkFmvO+pb5RLJlpBJAqqpxyHOACBNJo/jD0e3iAk5P0b5mOia2Y8fpCApK9G+8Oc8CPenukQdpXOOoPODYTGZUen6xxLHH0jgOFYRChkPbwweoVypqHI65feOlbVqfl48eMRBYJbMRIJYalX1r5Qtgpxer00wembRxM8HphnD0lsWrhlEc1R5HDVxjwyeAANs2zs5SlJS6vJL5nhhSPM9plcwkqUVHU5fTlHq0xCFBiHBGBHqDFVa9gSFfhbikn0LiKxyk7TlLXks+xGAZthMerTt1Jag6FqH9QBfwaK2fuhM/CUq6sfP5xW8UarzJVkOkPkS1J+FSk8iR6RsLZscy1FK0sfKsC/7NEVxTtUo7RbBSioCtS8WFmltlBcnZ6RFhs/ZRmLugMMzoNYetF3Vtufs1z2qhQfC+pz6D1jWFfvyhlmlBKQAGAYeAiRDNGFu63xmoZOW4AiNKw7AHmzfKJ5ycPecQLsb4E+vo1IDPCmdn6hvCnt4gM1g/v8Ayx1FnV+ZvH6tHSTz4XoZI12oaUHAxwzk44ZR2YgaVxwiJMoVYmGVPM9P5oURiW2cKAtgyEpIPdvaDHq2XSDJcpiVKYnRsPWBO3KRQpY569IlloBxZhkkMP1gULKgcvGkOKQRgOoJiJKh+p+kSc4QPlYZDKjfOJE8+rHLjDEkDFhwAiQrHvLp7xgCcSwYRQOPjEAWGGeQehP0iZHP0YQGYiQQKP4k/OJUrIxbLhjzhmOjanE+ESIIyPM/KEEK2dm84kE4nLyI8HghPpgzxxTFoAHlzWxx9IKQoHAxBNkJegY8G6xDeKeL5Etjowg2FgDm0RTOGWvulYUpVPTP5R1iOOiWHlDIxAGgZ4clOLgNpz+8PJGTD39Iil+FaHF8h18YNDZi0PR2Otff6wyzyD+I0yDEeuMFhAZsffGIiGPDT37pBotq3auzEzQHBF3AgsW6jDwimmbrn/hzEnmG8w8a0DH5xxxy8oqWzpNkrzqbse1IWypYI1SX9TGq2LYDKRh3zU58h0+sXMxQzPN4hSUnAufu/hBcrexMZHEzboY0ArVokURlEagA7dW84SgAMBwy+0TpW3ZhcYxG51frHSA74cHiIAvjTFs/pBqnuHBXCOKY5QwJqS+TRwajLKAjZgBzPpECnrD1LxrxaI1mGRpJ4woaVjTyjsAUwLFRzBxg+z/D0hQoRxYBIAoGieRChQzcenjDFGqRyhQoAISMTm31hssfBxJfjQx2FCBss9484NAoIUKAJE4nr6mOH4RChQwepI0iH8R5QoUTQX4hzgn36QoUBoklxWEk95vf4oUKKQIlB/CIQO6YUKAOJjqsBChQwr7UXWX90iWSO6/OFCiabr92GWg096woUOlECjjwVDjVn/l8zChQ4Tk/DxhrUHOFChhCsYQPaDTqPUQoUScMMKFCgU//2Q==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53" name="Group 52"/>
          <p:cNvGrpSpPr/>
          <p:nvPr/>
        </p:nvGrpSpPr>
        <p:grpSpPr>
          <a:xfrm>
            <a:off x="19202400" y="3288459"/>
            <a:ext cx="6157685" cy="2732901"/>
            <a:chOff x="0" y="0"/>
            <a:chExt cx="5981700" cy="2714625"/>
          </a:xfrm>
        </p:grpSpPr>
        <p:pic>
          <p:nvPicPr>
            <p:cNvPr id="54" name="Picture 53"/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5927" r="-15023"/>
            <a:stretch/>
          </p:blipFill>
          <p:spPr bwMode="auto">
            <a:xfrm>
              <a:off x="0" y="0"/>
              <a:ext cx="5981700" cy="2714625"/>
            </a:xfrm>
            <a:prstGeom prst="snip2DiagRect">
              <a:avLst/>
            </a:prstGeom>
            <a:solidFill>
              <a:srgbClr val="FFFFFF">
                <a:shade val="85000"/>
              </a:srgbClr>
            </a:solidFill>
            <a:ln w="28575" cap="sq" cmpd="sng" algn="ctr">
              <a:solidFill>
                <a:srgbClr val="953735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88900" algn="tl" rotWithShape="0">
                <a:srgbClr val="000000">
                  <a:alpha val="45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55" name="Text Box 310"/>
            <p:cNvSpPr txBox="1"/>
            <p:nvPr/>
          </p:nvSpPr>
          <p:spPr>
            <a:xfrm>
              <a:off x="41355" y="238125"/>
              <a:ext cx="1143000" cy="228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lc="http://schemas.openxmlformats.org/drawingml/2006/lockedCanvas" xmlns="" xmlns:mo="http://schemas.microsoft.com/office/mac/office/2008/main" xmlns:mv="urn:schemas-microsoft-com:mac:vml" xmlns:o="urn:schemas-microsoft-com:office:office" xmlns:v="urn:schemas-microsoft-com:vml" xmlns:w10="urn:schemas-microsoft-com:office:word" xmlns:w="http://schemas.openxmlformats.org/wordprocessingml/2006/main" xmlns:ma14="http://schemas.microsoft.com/office/mac/drawingml/2011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wpc="http://schemas.microsoft.com/office/word/2010/wordprocessingCanvas"/>
              </a:ext>
            </a:extLst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100" dirty="0">
                  <a:solidFill>
                    <a:srgbClr val="FF0000"/>
                  </a:solidFill>
                  <a:effectLst/>
                  <a:ea typeface="Calibri"/>
                  <a:cs typeface="Times New Roman"/>
                </a:rPr>
                <a:t>Column Line 6</a:t>
              </a:r>
              <a:endParaRPr lang="en-US" sz="1100" dirty="0">
                <a:effectLst/>
                <a:ea typeface="Calibri"/>
                <a:cs typeface="Times New Roman"/>
              </a:endParaRPr>
            </a:p>
          </p:txBody>
        </p:sp>
        <p:sp>
          <p:nvSpPr>
            <p:cNvPr id="56" name="Text Box 311"/>
            <p:cNvSpPr txBox="1"/>
            <p:nvPr/>
          </p:nvSpPr>
          <p:spPr>
            <a:xfrm>
              <a:off x="38100" y="581025"/>
              <a:ext cx="1143000" cy="228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lc="http://schemas.openxmlformats.org/drawingml/2006/lockedCanvas" xmlns="" xmlns:mo="http://schemas.microsoft.com/office/mac/office/2008/main" xmlns:mv="urn:schemas-microsoft-com:mac:vml" xmlns:o="urn:schemas-microsoft-com:office:office" xmlns:v="urn:schemas-microsoft-com:vml" xmlns:w10="urn:schemas-microsoft-com:office:word" xmlns:w="http://schemas.openxmlformats.org/wordprocessingml/2006/main" xmlns:ma14="http://schemas.microsoft.com/office/mac/drawingml/2011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wpc="http://schemas.microsoft.com/office/word/2010/wordprocessingCanvas"/>
              </a:ext>
            </a:extLst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100" dirty="0">
                  <a:solidFill>
                    <a:srgbClr val="FF0000"/>
                  </a:solidFill>
                  <a:effectLst/>
                  <a:ea typeface="Calibri"/>
                  <a:cs typeface="Times New Roman"/>
                </a:rPr>
                <a:t>Column Line 5</a:t>
              </a:r>
              <a:endParaRPr lang="en-US" sz="1100" dirty="0">
                <a:effectLst/>
                <a:ea typeface="Calibri"/>
                <a:cs typeface="Times New Roman"/>
              </a:endParaRPr>
            </a:p>
          </p:txBody>
        </p:sp>
        <p:sp>
          <p:nvSpPr>
            <p:cNvPr id="57" name="Text Box 312"/>
            <p:cNvSpPr txBox="1"/>
            <p:nvPr/>
          </p:nvSpPr>
          <p:spPr>
            <a:xfrm>
              <a:off x="38100" y="1028700"/>
              <a:ext cx="1143000" cy="228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lc="http://schemas.openxmlformats.org/drawingml/2006/lockedCanvas" xmlns="" xmlns:mo="http://schemas.microsoft.com/office/mac/office/2008/main" xmlns:mv="urn:schemas-microsoft-com:mac:vml" xmlns:o="urn:schemas-microsoft-com:office:office" xmlns:v="urn:schemas-microsoft-com:vml" xmlns:w10="urn:schemas-microsoft-com:office:word" xmlns:w="http://schemas.openxmlformats.org/wordprocessingml/2006/main" xmlns:ma14="http://schemas.microsoft.com/office/mac/drawingml/2011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wpc="http://schemas.microsoft.com/office/word/2010/wordprocessingCanvas"/>
              </a:ext>
            </a:extLst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100">
                  <a:solidFill>
                    <a:srgbClr val="FF0000"/>
                  </a:solidFill>
                  <a:effectLst/>
                  <a:ea typeface="Calibri"/>
                  <a:cs typeface="Times New Roman"/>
                </a:rPr>
                <a:t>Column Line 4</a:t>
              </a:r>
              <a:endParaRPr lang="en-US" sz="1100">
                <a:effectLst/>
                <a:ea typeface="Calibri"/>
                <a:cs typeface="Times New Roman"/>
              </a:endParaRPr>
            </a:p>
          </p:txBody>
        </p:sp>
        <p:sp>
          <p:nvSpPr>
            <p:cNvPr id="58" name="Text Box 313"/>
            <p:cNvSpPr txBox="1"/>
            <p:nvPr/>
          </p:nvSpPr>
          <p:spPr>
            <a:xfrm>
              <a:off x="38100" y="1495425"/>
              <a:ext cx="1143000" cy="228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lc="http://schemas.openxmlformats.org/drawingml/2006/lockedCanvas" xmlns="" xmlns:mo="http://schemas.microsoft.com/office/mac/office/2008/main" xmlns:mv="urn:schemas-microsoft-com:mac:vml" xmlns:o="urn:schemas-microsoft-com:office:office" xmlns:v="urn:schemas-microsoft-com:vml" xmlns:w10="urn:schemas-microsoft-com:office:word" xmlns:w="http://schemas.openxmlformats.org/wordprocessingml/2006/main" xmlns:ma14="http://schemas.microsoft.com/office/mac/drawingml/2011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wpc="http://schemas.microsoft.com/office/word/2010/wordprocessingCanvas"/>
              </a:ext>
            </a:extLst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100">
                  <a:solidFill>
                    <a:srgbClr val="FF0000"/>
                  </a:solidFill>
                  <a:effectLst/>
                  <a:ea typeface="Calibri"/>
                  <a:cs typeface="Times New Roman"/>
                </a:rPr>
                <a:t>Column Line 3</a:t>
              </a:r>
              <a:endParaRPr lang="en-US" sz="1100">
                <a:effectLst/>
                <a:ea typeface="Calibri"/>
                <a:cs typeface="Times New Roman"/>
              </a:endParaRPr>
            </a:p>
          </p:txBody>
        </p:sp>
        <p:sp>
          <p:nvSpPr>
            <p:cNvPr id="59" name="Text Box 314"/>
            <p:cNvSpPr txBox="1"/>
            <p:nvPr/>
          </p:nvSpPr>
          <p:spPr>
            <a:xfrm>
              <a:off x="38100" y="1828800"/>
              <a:ext cx="1143000" cy="228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lc="http://schemas.openxmlformats.org/drawingml/2006/lockedCanvas" xmlns="" xmlns:mo="http://schemas.microsoft.com/office/mac/office/2008/main" xmlns:mv="urn:schemas-microsoft-com:mac:vml" xmlns:o="urn:schemas-microsoft-com:office:office" xmlns:v="urn:schemas-microsoft-com:vml" xmlns:w10="urn:schemas-microsoft-com:office:word" xmlns:w="http://schemas.openxmlformats.org/wordprocessingml/2006/main" xmlns:ma14="http://schemas.microsoft.com/office/mac/drawingml/2011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wpc="http://schemas.microsoft.com/office/word/2010/wordprocessingCanvas"/>
              </a:ext>
            </a:extLst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100">
                  <a:solidFill>
                    <a:srgbClr val="FF0000"/>
                  </a:solidFill>
                  <a:effectLst/>
                  <a:ea typeface="Calibri"/>
                  <a:cs typeface="Times New Roman"/>
                </a:rPr>
                <a:t>Column Line 2</a:t>
              </a:r>
              <a:endParaRPr lang="en-US" sz="1100">
                <a:effectLst/>
                <a:ea typeface="Calibri"/>
                <a:cs typeface="Times New Roman"/>
              </a:endParaRPr>
            </a:p>
          </p:txBody>
        </p:sp>
        <p:sp>
          <p:nvSpPr>
            <p:cNvPr id="60" name="Text Box 315"/>
            <p:cNvSpPr txBox="1"/>
            <p:nvPr/>
          </p:nvSpPr>
          <p:spPr>
            <a:xfrm>
              <a:off x="38100" y="2181225"/>
              <a:ext cx="1143000" cy="228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lc="http://schemas.openxmlformats.org/drawingml/2006/lockedCanvas" xmlns="" xmlns:mo="http://schemas.microsoft.com/office/mac/office/2008/main" xmlns:mv="urn:schemas-microsoft-com:mac:vml" xmlns:o="urn:schemas-microsoft-com:office:office" xmlns:v="urn:schemas-microsoft-com:vml" xmlns:w10="urn:schemas-microsoft-com:office:word" xmlns:w="http://schemas.openxmlformats.org/wordprocessingml/2006/main" xmlns:ma14="http://schemas.microsoft.com/office/mac/drawingml/2011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wpc="http://schemas.microsoft.com/office/word/2010/wordprocessingCanvas"/>
              </a:ext>
            </a:extLst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100">
                  <a:solidFill>
                    <a:srgbClr val="FF0000"/>
                  </a:solidFill>
                  <a:effectLst/>
                  <a:ea typeface="Calibri"/>
                  <a:cs typeface="Times New Roman"/>
                </a:rPr>
                <a:t>Column Line 1</a:t>
              </a:r>
              <a:endParaRPr lang="en-US" sz="1100">
                <a:effectLst/>
                <a:ea typeface="Calibri"/>
                <a:cs typeface="Times New Roman"/>
              </a:endParaRPr>
            </a:p>
          </p:txBody>
        </p:sp>
        <p:cxnSp>
          <p:nvCxnSpPr>
            <p:cNvPr id="61" name="Straight Arrow Connector 60"/>
            <p:cNvCxnSpPr/>
            <p:nvPr/>
          </p:nvCxnSpPr>
          <p:spPr>
            <a:xfrm>
              <a:off x="1066800" y="352425"/>
              <a:ext cx="685800" cy="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Arrow Connector 61"/>
            <p:cNvCxnSpPr/>
            <p:nvPr/>
          </p:nvCxnSpPr>
          <p:spPr>
            <a:xfrm>
              <a:off x="1066800" y="695325"/>
              <a:ext cx="571500" cy="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Arrow Connector 62"/>
            <p:cNvCxnSpPr/>
            <p:nvPr/>
          </p:nvCxnSpPr>
          <p:spPr>
            <a:xfrm>
              <a:off x="1066800" y="1152525"/>
              <a:ext cx="228600" cy="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Arrow Connector 63"/>
            <p:cNvCxnSpPr/>
            <p:nvPr/>
          </p:nvCxnSpPr>
          <p:spPr>
            <a:xfrm>
              <a:off x="1066800" y="1609725"/>
              <a:ext cx="228600" cy="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Arrow Connector 64"/>
            <p:cNvCxnSpPr/>
            <p:nvPr/>
          </p:nvCxnSpPr>
          <p:spPr>
            <a:xfrm>
              <a:off x="1066800" y="1952625"/>
              <a:ext cx="228600" cy="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Arrow Connector 65"/>
            <p:cNvCxnSpPr/>
            <p:nvPr/>
          </p:nvCxnSpPr>
          <p:spPr>
            <a:xfrm>
              <a:off x="1066800" y="2295525"/>
              <a:ext cx="571500" cy="11430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7" name="TextBox 66"/>
          <p:cNvSpPr txBox="1"/>
          <p:nvPr/>
        </p:nvSpPr>
        <p:spPr>
          <a:xfrm>
            <a:off x="18394847" y="2743200"/>
            <a:ext cx="365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Proposed System Layout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72" name="Picture 24" descr="http://www.condor-rebar.com/news-articles/images/2005-07-fig-1.jpg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81" r="11835" b="13751"/>
          <a:stretch/>
        </p:blipFill>
        <p:spPr bwMode="auto">
          <a:xfrm>
            <a:off x="19202400" y="1463774"/>
            <a:ext cx="1804164" cy="107813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48" name="TextBox 47"/>
          <p:cNvSpPr txBox="1"/>
          <p:nvPr/>
        </p:nvSpPr>
        <p:spPr>
          <a:xfrm>
            <a:off x="14630400" y="2633246"/>
            <a:ext cx="4648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Ref: www.concretetech.com</a:t>
            </a:r>
            <a:endParaRPr lang="en-US" sz="16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18" name="Picture 2" descr="http://www.cpm-group.com/specialist_precast/images/Ground-Beams-1.jpg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807"/>
          <a:stretch/>
        </p:blipFill>
        <p:spPr bwMode="auto">
          <a:xfrm>
            <a:off x="13773150" y="4876800"/>
            <a:ext cx="3295650" cy="122076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50" name="TextBox 49"/>
          <p:cNvSpPr txBox="1"/>
          <p:nvPr/>
        </p:nvSpPr>
        <p:spPr>
          <a:xfrm>
            <a:off x="14630400" y="6097560"/>
            <a:ext cx="4648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Ref: www.cpm-group.com</a:t>
            </a:r>
            <a:endParaRPr lang="en-US" sz="16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20" name="Picture 4" descr="http://www.dynaspan.com/images/beams.jpg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00" r="15808" b="24190"/>
          <a:stretch/>
        </p:blipFill>
        <p:spPr bwMode="auto">
          <a:xfrm>
            <a:off x="13773150" y="3070526"/>
            <a:ext cx="3295650" cy="115169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52" name="TextBox 51"/>
          <p:cNvSpPr txBox="1"/>
          <p:nvPr/>
        </p:nvSpPr>
        <p:spPr>
          <a:xfrm>
            <a:off x="14630400" y="4284985"/>
            <a:ext cx="4648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Ref: www.dynaspan.com</a:t>
            </a:r>
            <a:endParaRPr lang="en-US" sz="16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23241000" y="2880461"/>
            <a:ext cx="4648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Ref: www.timesunion.com</a:t>
            </a:r>
            <a:endParaRPr lang="en-US" sz="16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21945600" y="6062246"/>
            <a:ext cx="4648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Ref: Atrium Medical Project Documents</a:t>
            </a:r>
            <a:endParaRPr lang="en-US" sz="16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9829800" y="2633246"/>
            <a:ext cx="4648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Ref: www.nitterhouse.com/technical-info</a:t>
            </a:r>
            <a:endParaRPr lang="en-US" sz="16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9906000" y="4191000"/>
            <a:ext cx="4648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Ref: www.nitterhouse.com/technical-info</a:t>
            </a:r>
            <a:endParaRPr lang="en-US" sz="16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9982200" y="5968839"/>
            <a:ext cx="4648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Ref: www.nitterhouse.com/technical-info</a:t>
            </a:r>
            <a:endParaRPr lang="en-US" sz="16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18897600" y="2541907"/>
            <a:ext cx="4648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Ref: www.condor-rebar.com</a:t>
            </a:r>
            <a:endParaRPr lang="en-US" sz="16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4549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57200" y="602158"/>
            <a:ext cx="5410200" cy="892552"/>
          </a:xfrm>
          <a:prstGeom prst="rect">
            <a:avLst/>
          </a:prstGeom>
          <a:solidFill>
            <a:schemeClr val="bg1">
              <a:lumMod val="75000"/>
            </a:schemeClr>
          </a:solidFill>
          <a:ln w="28575"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Atrium Medical Corporation</a:t>
            </a:r>
          </a:p>
          <a:p>
            <a:r>
              <a:rPr lang="en-US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[Headquarters Facility]</a:t>
            </a:r>
            <a:endParaRPr lang="en-US" sz="2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" y="1532215"/>
            <a:ext cx="3581400" cy="326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>
                <a:solidFill>
                  <a:schemeClr val="bg1">
                    <a:lumMod val="50000"/>
                  </a:schemeClr>
                </a:solidFill>
              </a:rPr>
              <a:t>Table of Contents</a:t>
            </a:r>
          </a:p>
          <a:p>
            <a:endParaRPr lang="en-US" sz="2400" b="1" u="sng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Title Page</a:t>
            </a:r>
          </a:p>
          <a:p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Project Information</a:t>
            </a:r>
          </a:p>
          <a:p>
            <a:endParaRPr lang="en-US" sz="2000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Depth Analysis 2</a:t>
            </a:r>
          </a:p>
          <a:p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Depth Analysis 3</a:t>
            </a:r>
          </a:p>
          <a:p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Conclusion &amp; Recommendations</a:t>
            </a:r>
          </a:p>
          <a:p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Acknowledgements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105400" y="2895600"/>
            <a:ext cx="3429000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</a:rPr>
              <a:t>Depth Analysis 1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Problem Statement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Proposed Solution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</a:rPr>
              <a:t>Structural Breadth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Developing a Design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Determining Loads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Sizing Members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Total Design Summary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Analysis Results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 smtClean="0">
              <a:solidFill>
                <a:schemeClr val="accent2">
                  <a:lumMod val="75000"/>
                </a:schemeClr>
              </a:solidFill>
            </a:endParaRP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609600" y="3124200"/>
            <a:ext cx="4419600" cy="0"/>
          </a:xfrm>
          <a:prstGeom prst="straightConnector1">
            <a:avLst/>
          </a:prstGeom>
          <a:ln w="28575">
            <a:solidFill>
              <a:schemeClr val="bg1">
                <a:lumMod val="75000"/>
              </a:schemeClr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5105400" y="2971800"/>
            <a:ext cx="0" cy="274320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5105400" y="5715000"/>
            <a:ext cx="2895600" cy="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2" descr="http://www.engr.psu.edu/ae/thesis/portfolios/2014/jjm5521/Atrium_HQ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33" r="4730"/>
          <a:stretch/>
        </p:blipFill>
        <p:spPr bwMode="auto">
          <a:xfrm>
            <a:off x="5981700" y="602158"/>
            <a:ext cx="2476500" cy="92184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4" name="Picture 2" descr="C:\Users\jjm5521\Desktop\Structural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48" t="21419" r="77482" b="74961"/>
          <a:stretch/>
        </p:blipFill>
        <p:spPr bwMode="auto">
          <a:xfrm>
            <a:off x="9705975" y="3260507"/>
            <a:ext cx="3465843" cy="123529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8" name="TextBox 17"/>
          <p:cNvSpPr txBox="1"/>
          <p:nvPr/>
        </p:nvSpPr>
        <p:spPr>
          <a:xfrm>
            <a:off x="9601200" y="2743200"/>
            <a:ext cx="312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Snow Loads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705976" y="4800600"/>
            <a:ext cx="413369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Snow loads from structural drawings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Flat Roof Snow Load = 42 PSF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8288000" y="1143000"/>
            <a:ext cx="312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Mechanical Loads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8287999" y="1532215"/>
            <a:ext cx="54292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Loads due to (8) AHU’s and (4) RTU’s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Act as point load(s) throughout roof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Maximum AHU load = 9000 lbs.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33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7" t="3279" r="2059" b="3105"/>
          <a:stretch/>
        </p:blipFill>
        <p:spPr bwMode="auto">
          <a:xfrm>
            <a:off x="14325600" y="3200400"/>
            <a:ext cx="3124200" cy="158258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2857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08" name="TextBox 107"/>
          <p:cNvSpPr txBox="1"/>
          <p:nvPr/>
        </p:nvSpPr>
        <p:spPr>
          <a:xfrm>
            <a:off x="14211300" y="2743200"/>
            <a:ext cx="3238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Snow Drift Loads: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14185405" y="4800600"/>
            <a:ext cx="410259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Two main roof levels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Lower Roof Height = 17’ 0”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Higher Roof Height = 27’ 8”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Max Surcharge = 92.31 PSF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Surcharge Length = 16.94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34" name="Picture 5" descr="http://www.buildings.com/Portals/1/images/ProductImages/B_1102_Products_Tranejpg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17249" y="1219201"/>
            <a:ext cx="2414647" cy="175483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11" name="Picture 110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12425" y="4800600"/>
            <a:ext cx="3228975" cy="124362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28575" cap="sq" cmpd="sng">
            <a:solidFill>
              <a:srgbClr val="953735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2" name="TextBox 111"/>
          <p:cNvSpPr txBox="1"/>
          <p:nvPr/>
        </p:nvSpPr>
        <p:spPr>
          <a:xfrm>
            <a:off x="18364200" y="3436203"/>
            <a:ext cx="39266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Member Self Weights &amp; Superimposed Loads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3" name="TextBox 112"/>
          <p:cNvSpPr txBox="1"/>
          <p:nvPr/>
        </p:nvSpPr>
        <p:spPr>
          <a:xfrm>
            <a:off x="18288000" y="4221540"/>
            <a:ext cx="4800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Loads from: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Double Tees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Ledger &amp; Inverted Tee Beams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Superimposed Dead = 15 PSF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5" name="TextBox 114"/>
          <p:cNvSpPr txBox="1"/>
          <p:nvPr/>
        </p:nvSpPr>
        <p:spPr>
          <a:xfrm rot="19624272">
            <a:off x="9614229" y="1666749"/>
            <a:ext cx="20361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Snow Loads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6" name="TextBox 115"/>
          <p:cNvSpPr txBox="1"/>
          <p:nvPr/>
        </p:nvSpPr>
        <p:spPr>
          <a:xfrm rot="19624272">
            <a:off x="10681029" y="1666749"/>
            <a:ext cx="20361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Snow  Drift Loads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7" name="TextBox 116"/>
          <p:cNvSpPr txBox="1"/>
          <p:nvPr/>
        </p:nvSpPr>
        <p:spPr>
          <a:xfrm rot="19624272">
            <a:off x="11976429" y="1666749"/>
            <a:ext cx="20361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Mechanical Loads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8" name="TextBox 117"/>
          <p:cNvSpPr txBox="1"/>
          <p:nvPr/>
        </p:nvSpPr>
        <p:spPr>
          <a:xfrm rot="19624272">
            <a:off x="13329004" y="1578722"/>
            <a:ext cx="22729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Superimposed Loads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9" name="TextBox 118"/>
          <p:cNvSpPr txBox="1"/>
          <p:nvPr/>
        </p:nvSpPr>
        <p:spPr>
          <a:xfrm rot="19624272">
            <a:off x="14681992" y="1565499"/>
            <a:ext cx="25046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Member Self Weights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37" name="Straight Connector 1036"/>
          <p:cNvCxnSpPr/>
          <p:nvPr/>
        </p:nvCxnSpPr>
        <p:spPr>
          <a:xfrm flipV="1">
            <a:off x="9982200" y="1344325"/>
            <a:ext cx="1924050" cy="1241605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121"/>
          <p:cNvCxnSpPr/>
          <p:nvPr/>
        </p:nvCxnSpPr>
        <p:spPr>
          <a:xfrm flipV="1">
            <a:off x="11125200" y="1344325"/>
            <a:ext cx="1924050" cy="1241605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Connector 122"/>
          <p:cNvCxnSpPr/>
          <p:nvPr/>
        </p:nvCxnSpPr>
        <p:spPr>
          <a:xfrm flipV="1">
            <a:off x="12420600" y="1344325"/>
            <a:ext cx="1924050" cy="1241605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123"/>
          <p:cNvCxnSpPr/>
          <p:nvPr/>
        </p:nvCxnSpPr>
        <p:spPr>
          <a:xfrm flipV="1">
            <a:off x="13792200" y="1344325"/>
            <a:ext cx="1924050" cy="1241605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Connector 124"/>
          <p:cNvCxnSpPr/>
          <p:nvPr/>
        </p:nvCxnSpPr>
        <p:spPr>
          <a:xfrm flipV="1">
            <a:off x="15163800" y="1344325"/>
            <a:ext cx="1924050" cy="1241605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8" name="Picture 127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12600" y="3429670"/>
            <a:ext cx="2019300" cy="121853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28575" cap="sq" cmpd="sng">
            <a:solidFill>
              <a:srgbClr val="953735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9" name="Picture 128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79000" y="3429000"/>
            <a:ext cx="1952818" cy="121853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28575" cap="sq" cmpd="sng">
            <a:solidFill>
              <a:srgbClr val="953735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1" name="TextBox 40"/>
          <p:cNvSpPr txBox="1"/>
          <p:nvPr/>
        </p:nvSpPr>
        <p:spPr>
          <a:xfrm>
            <a:off x="9601200" y="467380"/>
            <a:ext cx="670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Depth Analysis 1:</a:t>
            </a:r>
            <a:endParaRPr lang="en-US" sz="28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8364200" y="467380"/>
            <a:ext cx="350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Structural Breadth:</a:t>
            </a:r>
            <a:endParaRPr lang="en-US" sz="28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3" name="Straight Connector 42"/>
          <p:cNvCxnSpPr/>
          <p:nvPr/>
        </p:nvCxnSpPr>
        <p:spPr>
          <a:xfrm>
            <a:off x="9601200" y="965774"/>
            <a:ext cx="16840200" cy="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23097565" y="457200"/>
            <a:ext cx="335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Determining Loads</a:t>
            </a:r>
            <a:endParaRPr lang="en-US" sz="28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2409" y="3997597"/>
            <a:ext cx="1123270" cy="60843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28575">
            <a:solidFill>
              <a:srgbClr val="FF0000"/>
            </a:solidFill>
            <a:miter lim="800000"/>
            <a:headEnd/>
            <a:tailEnd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" name="TextBox 1"/>
          <p:cNvSpPr txBox="1"/>
          <p:nvPr/>
        </p:nvSpPr>
        <p:spPr>
          <a:xfrm>
            <a:off x="12573000" y="3539699"/>
            <a:ext cx="598818" cy="27030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4" name="Freeform 23"/>
          <p:cNvSpPr/>
          <p:nvPr/>
        </p:nvSpPr>
        <p:spPr>
          <a:xfrm>
            <a:off x="12565380" y="3528060"/>
            <a:ext cx="1341120" cy="990600"/>
          </a:xfrm>
          <a:custGeom>
            <a:avLst/>
            <a:gdLst>
              <a:gd name="connsiteX0" fmla="*/ 0 w 1341120"/>
              <a:gd name="connsiteY0" fmla="*/ 0 h 990600"/>
              <a:gd name="connsiteX1" fmla="*/ 0 w 1341120"/>
              <a:gd name="connsiteY1" fmla="*/ 274320 h 990600"/>
              <a:gd name="connsiteX2" fmla="*/ 312420 w 1341120"/>
              <a:gd name="connsiteY2" fmla="*/ 990600 h 990600"/>
              <a:gd name="connsiteX3" fmla="*/ 304800 w 1341120"/>
              <a:gd name="connsiteY3" fmla="*/ 457200 h 990600"/>
              <a:gd name="connsiteX4" fmla="*/ 1341120 w 1341120"/>
              <a:gd name="connsiteY4" fmla="*/ 472440 h 990600"/>
              <a:gd name="connsiteX5" fmla="*/ 601980 w 1341120"/>
              <a:gd name="connsiteY5" fmla="*/ 22860 h 990600"/>
              <a:gd name="connsiteX6" fmla="*/ 0 w 1341120"/>
              <a:gd name="connsiteY6" fmla="*/ 0 h 990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41120" h="990600">
                <a:moveTo>
                  <a:pt x="0" y="0"/>
                </a:moveTo>
                <a:lnTo>
                  <a:pt x="0" y="274320"/>
                </a:lnTo>
                <a:lnTo>
                  <a:pt x="312420" y="990600"/>
                </a:lnTo>
                <a:lnTo>
                  <a:pt x="304800" y="457200"/>
                </a:lnTo>
                <a:lnTo>
                  <a:pt x="1341120" y="472440"/>
                </a:lnTo>
                <a:lnTo>
                  <a:pt x="601980" y="22860"/>
                </a:lnTo>
                <a:lnTo>
                  <a:pt x="0" y="0"/>
                </a:lnTo>
                <a:close/>
              </a:path>
            </a:pathLst>
          </a:custGeom>
          <a:solidFill>
            <a:srgbClr val="FF5050">
              <a:alpha val="34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Connector 25"/>
          <p:cNvCxnSpPr>
            <a:stCxn id="24" idx="3"/>
            <a:endCxn id="24" idx="0"/>
          </p:cNvCxnSpPr>
          <p:nvPr/>
        </p:nvCxnSpPr>
        <p:spPr>
          <a:xfrm flipH="1" flipV="1">
            <a:off x="12565380" y="3528060"/>
            <a:ext cx="304800" cy="4572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flipH="1" flipV="1">
            <a:off x="13171818" y="3794760"/>
            <a:ext cx="210807" cy="20283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9525000" y="4495800"/>
            <a:ext cx="4648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Ref: Atrium Medical Project Documents</a:t>
            </a:r>
            <a:endParaRPr lang="en-US" sz="16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22936200" y="6062246"/>
            <a:ext cx="4648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Ref: www.nitterhouse.com/technical-info</a:t>
            </a:r>
            <a:endParaRPr lang="en-US" sz="16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24364950" y="3014246"/>
            <a:ext cx="27622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Ref: www.trane.com</a:t>
            </a:r>
            <a:endParaRPr lang="en-US" sz="16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6867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43753" y="602158"/>
            <a:ext cx="5410200" cy="892552"/>
          </a:xfrm>
          <a:prstGeom prst="rect">
            <a:avLst/>
          </a:prstGeom>
          <a:solidFill>
            <a:schemeClr val="bg1">
              <a:lumMod val="75000"/>
            </a:schemeClr>
          </a:solidFill>
          <a:ln w="28575"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Atrium Medical Corporation</a:t>
            </a:r>
          </a:p>
          <a:p>
            <a:r>
              <a:rPr lang="en-US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[Headquarters Facility]</a:t>
            </a:r>
            <a:endParaRPr lang="en-US" sz="2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" y="1532215"/>
            <a:ext cx="3581400" cy="326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>
                <a:solidFill>
                  <a:schemeClr val="bg1">
                    <a:lumMod val="50000"/>
                  </a:schemeClr>
                </a:solidFill>
              </a:rPr>
              <a:t>Table of Contents</a:t>
            </a:r>
          </a:p>
          <a:p>
            <a:endParaRPr lang="en-US" sz="2400" b="1" u="sng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Title Page</a:t>
            </a:r>
          </a:p>
          <a:p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Project Information</a:t>
            </a:r>
          </a:p>
          <a:p>
            <a:endParaRPr lang="en-US" sz="2000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Depth Analysis 2</a:t>
            </a:r>
          </a:p>
          <a:p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Depth Analysis 3</a:t>
            </a:r>
          </a:p>
          <a:p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Conclusion &amp; Recommendations</a:t>
            </a:r>
          </a:p>
          <a:p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Acknowledgements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105400" y="2895600"/>
            <a:ext cx="3429000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</a:rPr>
              <a:t>Depth Analysis 1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Problem Statement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Proposed Solution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</a:rPr>
              <a:t>Structural Breadth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Developing a Design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Determining Loads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Sizing Members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Total Design Summary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Analysis Results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 smtClean="0">
              <a:solidFill>
                <a:schemeClr val="accent2">
                  <a:lumMod val="75000"/>
                </a:schemeClr>
              </a:solidFill>
            </a:endParaRP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609600" y="3124200"/>
            <a:ext cx="4419600" cy="0"/>
          </a:xfrm>
          <a:prstGeom prst="straightConnector1">
            <a:avLst/>
          </a:prstGeom>
          <a:ln w="28575">
            <a:solidFill>
              <a:schemeClr val="bg1">
                <a:lumMod val="75000"/>
              </a:schemeClr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5105400" y="2971800"/>
            <a:ext cx="0" cy="274320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5105400" y="5715000"/>
            <a:ext cx="2895600" cy="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2" descr="http://www.engr.psu.edu/ae/thesis/portfolios/2014/jjm5521/Atrium_HQ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33" r="4730"/>
          <a:stretch/>
        </p:blipFill>
        <p:spPr bwMode="auto">
          <a:xfrm>
            <a:off x="5981700" y="602158"/>
            <a:ext cx="2476500" cy="92184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2" name="TextBox 11"/>
          <p:cNvSpPr txBox="1"/>
          <p:nvPr/>
        </p:nvSpPr>
        <p:spPr>
          <a:xfrm>
            <a:off x="9601200" y="467380"/>
            <a:ext cx="670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Depth Analysis 1:</a:t>
            </a:r>
            <a:endParaRPr lang="en-US" sz="28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8364200" y="467380"/>
            <a:ext cx="350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Structural Breadth:</a:t>
            </a:r>
            <a:endParaRPr lang="en-US" sz="28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9601200" y="965774"/>
            <a:ext cx="16840200" cy="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23097565" y="457200"/>
            <a:ext cx="335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Sizing Members</a:t>
            </a:r>
            <a:endParaRPr lang="en-US" sz="28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0210800" y="990600"/>
            <a:ext cx="365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Double Tee Beam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0744200" y="2286000"/>
            <a:ext cx="411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Inverted Tee Beam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1201400" y="3657600"/>
            <a:ext cx="44330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Interior Ledger Beam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1088350" y="1143000"/>
            <a:ext cx="45148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Concrete Column Loads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" name="Picture 23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8" t="13926" r="3095" b="15541"/>
          <a:stretch/>
        </p:blipFill>
        <p:spPr bwMode="auto">
          <a:xfrm>
            <a:off x="10889876" y="1447799"/>
            <a:ext cx="3130924" cy="82998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5" name="Picture 24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9" t="14351" r="1905" b="17808"/>
          <a:stretch/>
        </p:blipFill>
        <p:spPr>
          <a:xfrm>
            <a:off x="11355881" y="2819400"/>
            <a:ext cx="3196238" cy="85090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6" name="Picture 25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53875" y="4223635"/>
            <a:ext cx="3196238" cy="81851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28575" cap="sq" cmpd="sng">
            <a:solidFill>
              <a:srgbClr val="953735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7" name="TextBox 26"/>
          <p:cNvSpPr txBox="1"/>
          <p:nvPr/>
        </p:nvSpPr>
        <p:spPr>
          <a:xfrm>
            <a:off x="11887200" y="5064831"/>
            <a:ext cx="44457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Exterior Ledger Beam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8" name="Picture 27"/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3" t="12947" b="14822"/>
          <a:stretch/>
        </p:blipFill>
        <p:spPr bwMode="auto">
          <a:xfrm>
            <a:off x="12573000" y="5545546"/>
            <a:ext cx="3196238" cy="71374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28575" cap="sq" cmpd="sng">
            <a:solidFill>
              <a:srgbClr val="953735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4355755"/>
              </p:ext>
            </p:extLst>
          </p:nvPr>
        </p:nvGraphicFramePr>
        <p:xfrm>
          <a:off x="20878800" y="1605014"/>
          <a:ext cx="4410635" cy="1962912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1626735"/>
                <a:gridCol w="2783900"/>
              </a:tblGrid>
              <a:tr h="2497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Column Line #</a:t>
                      </a:r>
                      <a:endParaRPr lang="en-US" sz="1400" dirty="0">
                        <a:solidFill>
                          <a:srgbClr val="943634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Total Axial </a:t>
                      </a:r>
                      <a:r>
                        <a:rPr lang="en-US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Loads</a:t>
                      </a:r>
                      <a:endParaRPr lang="en-US" sz="1400" dirty="0">
                        <a:solidFill>
                          <a:srgbClr val="943634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497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Column Line 1</a:t>
                      </a:r>
                      <a:endParaRPr lang="en-US" sz="1400" dirty="0">
                        <a:solidFill>
                          <a:srgbClr val="943634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178.4 kips</a:t>
                      </a:r>
                      <a:endParaRPr lang="en-US" sz="1400" dirty="0">
                        <a:solidFill>
                          <a:srgbClr val="943634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497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Column Line 2</a:t>
                      </a:r>
                      <a:endParaRPr lang="en-US" sz="1400">
                        <a:solidFill>
                          <a:srgbClr val="943634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409.6 kips</a:t>
                      </a:r>
                      <a:endParaRPr lang="en-US" sz="1400" dirty="0">
                        <a:solidFill>
                          <a:srgbClr val="943634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497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Column Line 3</a:t>
                      </a:r>
                      <a:endParaRPr lang="en-US" sz="1400" dirty="0">
                        <a:solidFill>
                          <a:srgbClr val="943634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426.8 kips</a:t>
                      </a:r>
                      <a:endParaRPr lang="en-US" sz="1400" dirty="0">
                        <a:solidFill>
                          <a:srgbClr val="943634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497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Column Line 4</a:t>
                      </a:r>
                      <a:endParaRPr lang="en-US" sz="1400">
                        <a:solidFill>
                          <a:srgbClr val="943634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463.1 kips</a:t>
                      </a:r>
                      <a:endParaRPr lang="en-US" sz="1400" dirty="0">
                        <a:solidFill>
                          <a:srgbClr val="943634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497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Column Line 5</a:t>
                      </a:r>
                      <a:endParaRPr lang="en-US" sz="1400">
                        <a:solidFill>
                          <a:srgbClr val="943634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409.6 kips</a:t>
                      </a:r>
                      <a:endParaRPr lang="en-US" sz="1400" dirty="0">
                        <a:solidFill>
                          <a:srgbClr val="943634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497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Column Line 6</a:t>
                      </a:r>
                      <a:endParaRPr lang="en-US" sz="1400">
                        <a:solidFill>
                          <a:srgbClr val="943634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178.4 kips</a:t>
                      </a:r>
                      <a:endParaRPr lang="en-US" sz="1400" dirty="0">
                        <a:solidFill>
                          <a:srgbClr val="943634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4942642"/>
              </p:ext>
            </p:extLst>
          </p:nvPr>
        </p:nvGraphicFramePr>
        <p:xfrm>
          <a:off x="20468664" y="4184852"/>
          <a:ext cx="5286935" cy="1962912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1506945"/>
                <a:gridCol w="3779990"/>
              </a:tblGrid>
              <a:tr h="234630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Designs Selected For Columns by Column Line</a:t>
                      </a:r>
                      <a:endParaRPr lang="en-US" sz="1400" dirty="0">
                        <a:solidFill>
                          <a:srgbClr val="943634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3463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Column Line 1</a:t>
                      </a:r>
                      <a:endParaRPr lang="en-US" sz="1400">
                        <a:solidFill>
                          <a:srgbClr val="943634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10" x 10" w/ 4 - #5 bars at 17 ft height</a:t>
                      </a:r>
                      <a:endParaRPr lang="en-US" sz="1400" dirty="0">
                        <a:solidFill>
                          <a:srgbClr val="943634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3463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Column Line 2</a:t>
                      </a:r>
                      <a:endParaRPr lang="en-US" sz="1400" dirty="0">
                        <a:solidFill>
                          <a:srgbClr val="943634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10" x 10" w/ 4 - #10 bars at 17 ft height</a:t>
                      </a:r>
                      <a:endParaRPr lang="en-US" sz="1400" dirty="0">
                        <a:solidFill>
                          <a:srgbClr val="943634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3463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Column Line 3</a:t>
                      </a:r>
                      <a:endParaRPr lang="en-US" sz="1400">
                        <a:solidFill>
                          <a:srgbClr val="943634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10" x 10" w/ 4 - #11 bars at 17 ft height</a:t>
                      </a:r>
                      <a:endParaRPr lang="en-US" sz="1400" dirty="0">
                        <a:solidFill>
                          <a:srgbClr val="943634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3463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Column Line 4</a:t>
                      </a:r>
                      <a:endParaRPr lang="en-US" sz="1400">
                        <a:solidFill>
                          <a:srgbClr val="943634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12" x 12" w/ 4 - #8 bars at 27.5 ft height</a:t>
                      </a:r>
                      <a:endParaRPr lang="en-US" sz="1400" dirty="0">
                        <a:solidFill>
                          <a:srgbClr val="943634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3463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Column Line 5</a:t>
                      </a:r>
                      <a:endParaRPr lang="en-US" sz="1400">
                        <a:solidFill>
                          <a:srgbClr val="943634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10" x 10" w/ 4 - #10 bars at 27.5 ft height</a:t>
                      </a:r>
                      <a:endParaRPr lang="en-US" sz="1400" dirty="0">
                        <a:solidFill>
                          <a:srgbClr val="943634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3463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Column Line 6</a:t>
                      </a:r>
                      <a:endParaRPr lang="en-US" sz="1400">
                        <a:solidFill>
                          <a:srgbClr val="943634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10" x 10" w/ 4 - #5 bars at 27.5 ft height</a:t>
                      </a:r>
                      <a:endParaRPr lang="en-US" sz="1400" dirty="0">
                        <a:solidFill>
                          <a:srgbClr val="943634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3" name="TextBox 32"/>
          <p:cNvSpPr txBox="1"/>
          <p:nvPr/>
        </p:nvSpPr>
        <p:spPr>
          <a:xfrm>
            <a:off x="20402550" y="3733800"/>
            <a:ext cx="45148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Concrete Column Designs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0889876" y="1828801"/>
            <a:ext cx="235324" cy="1524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9677401" y="1459468"/>
            <a:ext cx="1066799" cy="3693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0.57 k/ft.</a:t>
            </a:r>
            <a:endParaRPr lang="en-US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Freeform 40"/>
          <p:cNvSpPr/>
          <p:nvPr/>
        </p:nvSpPr>
        <p:spPr>
          <a:xfrm>
            <a:off x="9669780" y="1459468"/>
            <a:ext cx="1447800" cy="510540"/>
          </a:xfrm>
          <a:custGeom>
            <a:avLst/>
            <a:gdLst>
              <a:gd name="connsiteX0" fmla="*/ 0 w 1447800"/>
              <a:gd name="connsiteY0" fmla="*/ 358140 h 510540"/>
              <a:gd name="connsiteX1" fmla="*/ 1219200 w 1447800"/>
              <a:gd name="connsiteY1" fmla="*/ 502920 h 510540"/>
              <a:gd name="connsiteX2" fmla="*/ 1440180 w 1447800"/>
              <a:gd name="connsiteY2" fmla="*/ 510540 h 510540"/>
              <a:gd name="connsiteX3" fmla="*/ 1447800 w 1447800"/>
              <a:gd name="connsiteY3" fmla="*/ 365760 h 510540"/>
              <a:gd name="connsiteX4" fmla="*/ 1059180 w 1447800"/>
              <a:gd name="connsiteY4" fmla="*/ 0 h 510540"/>
              <a:gd name="connsiteX5" fmla="*/ 1074420 w 1447800"/>
              <a:gd name="connsiteY5" fmla="*/ 350520 h 510540"/>
              <a:gd name="connsiteX6" fmla="*/ 0 w 1447800"/>
              <a:gd name="connsiteY6" fmla="*/ 358140 h 51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47800" h="510540">
                <a:moveTo>
                  <a:pt x="0" y="358140"/>
                </a:moveTo>
                <a:lnTo>
                  <a:pt x="1219200" y="502920"/>
                </a:lnTo>
                <a:lnTo>
                  <a:pt x="1440180" y="510540"/>
                </a:lnTo>
                <a:lnTo>
                  <a:pt x="1447800" y="365760"/>
                </a:lnTo>
                <a:lnTo>
                  <a:pt x="1059180" y="0"/>
                </a:lnTo>
                <a:lnTo>
                  <a:pt x="1074420" y="350520"/>
                </a:lnTo>
                <a:lnTo>
                  <a:pt x="0" y="358140"/>
                </a:lnTo>
                <a:close/>
              </a:path>
            </a:pathLst>
          </a:custGeom>
          <a:solidFill>
            <a:srgbClr val="FF5050">
              <a:alpha val="35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3" name="Straight Connector 42"/>
          <p:cNvCxnSpPr>
            <a:stCxn id="41" idx="5"/>
            <a:endCxn id="41" idx="2"/>
          </p:cNvCxnSpPr>
          <p:nvPr/>
        </p:nvCxnSpPr>
        <p:spPr>
          <a:xfrm>
            <a:off x="10744200" y="1809988"/>
            <a:ext cx="365760" cy="16002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>
            <a:off x="14097000" y="1002268"/>
            <a:ext cx="764081" cy="3693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kips</a:t>
            </a:r>
            <a:endParaRPr lang="en-US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14476959" y="1956792"/>
            <a:ext cx="1157488" cy="3693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0.923k/ft.</a:t>
            </a:r>
            <a:endParaRPr lang="en-US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11355881" y="2895600"/>
            <a:ext cx="378919" cy="228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/>
          <p:cNvSpPr/>
          <p:nvPr/>
        </p:nvSpPr>
        <p:spPr>
          <a:xfrm>
            <a:off x="11945390" y="4249035"/>
            <a:ext cx="378919" cy="228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68"/>
          <p:cNvSpPr/>
          <p:nvPr/>
        </p:nvSpPr>
        <p:spPr>
          <a:xfrm>
            <a:off x="12573000" y="5526496"/>
            <a:ext cx="378919" cy="228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13164590" y="1447800"/>
            <a:ext cx="378919" cy="228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13641881" y="1714500"/>
            <a:ext cx="378919" cy="228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Freeform 72"/>
          <p:cNvSpPr/>
          <p:nvPr/>
        </p:nvSpPr>
        <p:spPr>
          <a:xfrm>
            <a:off x="13154025" y="1000125"/>
            <a:ext cx="1704975" cy="685800"/>
          </a:xfrm>
          <a:custGeom>
            <a:avLst/>
            <a:gdLst>
              <a:gd name="connsiteX0" fmla="*/ 9525 w 1704975"/>
              <a:gd name="connsiteY0" fmla="*/ 438150 h 685800"/>
              <a:gd name="connsiteX1" fmla="*/ 0 w 1704975"/>
              <a:gd name="connsiteY1" fmla="*/ 685800 h 685800"/>
              <a:gd name="connsiteX2" fmla="*/ 400050 w 1704975"/>
              <a:gd name="connsiteY2" fmla="*/ 685800 h 685800"/>
              <a:gd name="connsiteX3" fmla="*/ 1704975 w 1704975"/>
              <a:gd name="connsiteY3" fmla="*/ 390525 h 685800"/>
              <a:gd name="connsiteX4" fmla="*/ 952500 w 1704975"/>
              <a:gd name="connsiteY4" fmla="*/ 371475 h 685800"/>
              <a:gd name="connsiteX5" fmla="*/ 942975 w 1704975"/>
              <a:gd name="connsiteY5" fmla="*/ 0 h 685800"/>
              <a:gd name="connsiteX6" fmla="*/ 9525 w 1704975"/>
              <a:gd name="connsiteY6" fmla="*/ 438150 h 685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04975" h="685800">
                <a:moveTo>
                  <a:pt x="9525" y="438150"/>
                </a:moveTo>
                <a:lnTo>
                  <a:pt x="0" y="685800"/>
                </a:lnTo>
                <a:lnTo>
                  <a:pt x="400050" y="685800"/>
                </a:lnTo>
                <a:lnTo>
                  <a:pt x="1704975" y="390525"/>
                </a:lnTo>
                <a:lnTo>
                  <a:pt x="952500" y="371475"/>
                </a:lnTo>
                <a:lnTo>
                  <a:pt x="942975" y="0"/>
                </a:lnTo>
                <a:lnTo>
                  <a:pt x="9525" y="438150"/>
                </a:lnTo>
                <a:close/>
              </a:path>
            </a:pathLst>
          </a:custGeom>
          <a:solidFill>
            <a:srgbClr val="FF5050">
              <a:alpha val="33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4" name="Straight Connector 73"/>
          <p:cNvCxnSpPr>
            <a:stCxn id="73" idx="4"/>
            <a:endCxn id="73" idx="1"/>
          </p:cNvCxnSpPr>
          <p:nvPr/>
        </p:nvCxnSpPr>
        <p:spPr>
          <a:xfrm flipH="1">
            <a:off x="13154025" y="1371600"/>
            <a:ext cx="952500" cy="31432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Freeform 79"/>
          <p:cNvSpPr/>
          <p:nvPr/>
        </p:nvSpPr>
        <p:spPr>
          <a:xfrm>
            <a:off x="13639800" y="1714500"/>
            <a:ext cx="2000250" cy="609600"/>
          </a:xfrm>
          <a:custGeom>
            <a:avLst/>
            <a:gdLst>
              <a:gd name="connsiteX0" fmla="*/ 0 w 2000250"/>
              <a:gd name="connsiteY0" fmla="*/ 238125 h 609600"/>
              <a:gd name="connsiteX1" fmla="*/ 0 w 2000250"/>
              <a:gd name="connsiteY1" fmla="*/ 9525 h 609600"/>
              <a:gd name="connsiteX2" fmla="*/ 390525 w 2000250"/>
              <a:gd name="connsiteY2" fmla="*/ 0 h 609600"/>
              <a:gd name="connsiteX3" fmla="*/ 2000250 w 2000250"/>
              <a:gd name="connsiteY3" fmla="*/ 228600 h 609600"/>
              <a:gd name="connsiteX4" fmla="*/ 838200 w 2000250"/>
              <a:gd name="connsiteY4" fmla="*/ 228600 h 609600"/>
              <a:gd name="connsiteX5" fmla="*/ 838200 w 2000250"/>
              <a:gd name="connsiteY5" fmla="*/ 609600 h 609600"/>
              <a:gd name="connsiteX6" fmla="*/ 0 w 2000250"/>
              <a:gd name="connsiteY6" fmla="*/ 238125 h 60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00250" h="609600">
                <a:moveTo>
                  <a:pt x="0" y="238125"/>
                </a:moveTo>
                <a:lnTo>
                  <a:pt x="0" y="9525"/>
                </a:lnTo>
                <a:lnTo>
                  <a:pt x="390525" y="0"/>
                </a:lnTo>
                <a:lnTo>
                  <a:pt x="2000250" y="228600"/>
                </a:lnTo>
                <a:lnTo>
                  <a:pt x="838200" y="228600"/>
                </a:lnTo>
                <a:lnTo>
                  <a:pt x="838200" y="609600"/>
                </a:lnTo>
                <a:lnTo>
                  <a:pt x="0" y="238125"/>
                </a:lnTo>
                <a:close/>
              </a:path>
            </a:pathLst>
          </a:custGeom>
          <a:solidFill>
            <a:srgbClr val="FF5050">
              <a:alpha val="32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1" name="Straight Connector 80"/>
          <p:cNvCxnSpPr>
            <a:stCxn id="80" idx="4"/>
            <a:endCxn id="80" idx="1"/>
          </p:cNvCxnSpPr>
          <p:nvPr/>
        </p:nvCxnSpPr>
        <p:spPr>
          <a:xfrm flipH="1" flipV="1">
            <a:off x="13639800" y="1724025"/>
            <a:ext cx="838200" cy="21907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TextBox 83"/>
          <p:cNvSpPr txBox="1"/>
          <p:nvPr/>
        </p:nvSpPr>
        <p:spPr>
          <a:xfrm>
            <a:off x="9677401" y="3163431"/>
            <a:ext cx="1157488" cy="3693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6.083 k/ft.</a:t>
            </a:r>
            <a:endParaRPr lang="en-US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10256145" y="4517878"/>
            <a:ext cx="1157488" cy="3693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4.289 k/ft.</a:t>
            </a:r>
            <a:endParaRPr lang="en-US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10889876" y="5795339"/>
            <a:ext cx="1157488" cy="3693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2.875k/ft.</a:t>
            </a:r>
            <a:endParaRPr lang="en-US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7" name="Freeform 86"/>
          <p:cNvSpPr/>
          <p:nvPr/>
        </p:nvSpPr>
        <p:spPr>
          <a:xfrm>
            <a:off x="9677400" y="2895600"/>
            <a:ext cx="2066925" cy="638175"/>
          </a:xfrm>
          <a:custGeom>
            <a:avLst/>
            <a:gdLst>
              <a:gd name="connsiteX0" fmla="*/ 0 w 2066925"/>
              <a:gd name="connsiteY0" fmla="*/ 266700 h 638175"/>
              <a:gd name="connsiteX1" fmla="*/ 1676400 w 2066925"/>
              <a:gd name="connsiteY1" fmla="*/ 0 h 638175"/>
              <a:gd name="connsiteX2" fmla="*/ 2066925 w 2066925"/>
              <a:gd name="connsiteY2" fmla="*/ 0 h 638175"/>
              <a:gd name="connsiteX3" fmla="*/ 2057400 w 2066925"/>
              <a:gd name="connsiteY3" fmla="*/ 228600 h 638175"/>
              <a:gd name="connsiteX4" fmla="*/ 1162050 w 2066925"/>
              <a:gd name="connsiteY4" fmla="*/ 638175 h 638175"/>
              <a:gd name="connsiteX5" fmla="*/ 1171575 w 2066925"/>
              <a:gd name="connsiteY5" fmla="*/ 276225 h 638175"/>
              <a:gd name="connsiteX6" fmla="*/ 0 w 2066925"/>
              <a:gd name="connsiteY6" fmla="*/ 266700 h 638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66925" h="638175">
                <a:moveTo>
                  <a:pt x="0" y="266700"/>
                </a:moveTo>
                <a:lnTo>
                  <a:pt x="1676400" y="0"/>
                </a:lnTo>
                <a:lnTo>
                  <a:pt x="2066925" y="0"/>
                </a:lnTo>
                <a:lnTo>
                  <a:pt x="2057400" y="228600"/>
                </a:lnTo>
                <a:lnTo>
                  <a:pt x="1162050" y="638175"/>
                </a:lnTo>
                <a:lnTo>
                  <a:pt x="1171575" y="276225"/>
                </a:lnTo>
                <a:lnTo>
                  <a:pt x="0" y="266700"/>
                </a:lnTo>
                <a:close/>
              </a:path>
            </a:pathLst>
          </a:custGeom>
          <a:solidFill>
            <a:srgbClr val="FF5050">
              <a:alpha val="32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Freeform 87"/>
          <p:cNvSpPr/>
          <p:nvPr/>
        </p:nvSpPr>
        <p:spPr>
          <a:xfrm>
            <a:off x="10246418" y="4249035"/>
            <a:ext cx="2066925" cy="638175"/>
          </a:xfrm>
          <a:custGeom>
            <a:avLst/>
            <a:gdLst>
              <a:gd name="connsiteX0" fmla="*/ 0 w 2066925"/>
              <a:gd name="connsiteY0" fmla="*/ 266700 h 638175"/>
              <a:gd name="connsiteX1" fmla="*/ 1676400 w 2066925"/>
              <a:gd name="connsiteY1" fmla="*/ 0 h 638175"/>
              <a:gd name="connsiteX2" fmla="*/ 2066925 w 2066925"/>
              <a:gd name="connsiteY2" fmla="*/ 0 h 638175"/>
              <a:gd name="connsiteX3" fmla="*/ 2057400 w 2066925"/>
              <a:gd name="connsiteY3" fmla="*/ 228600 h 638175"/>
              <a:gd name="connsiteX4" fmla="*/ 1162050 w 2066925"/>
              <a:gd name="connsiteY4" fmla="*/ 638175 h 638175"/>
              <a:gd name="connsiteX5" fmla="*/ 1171575 w 2066925"/>
              <a:gd name="connsiteY5" fmla="*/ 276225 h 638175"/>
              <a:gd name="connsiteX6" fmla="*/ 0 w 2066925"/>
              <a:gd name="connsiteY6" fmla="*/ 266700 h 638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66925" h="638175">
                <a:moveTo>
                  <a:pt x="0" y="266700"/>
                </a:moveTo>
                <a:lnTo>
                  <a:pt x="1676400" y="0"/>
                </a:lnTo>
                <a:lnTo>
                  <a:pt x="2066925" y="0"/>
                </a:lnTo>
                <a:lnTo>
                  <a:pt x="2057400" y="228600"/>
                </a:lnTo>
                <a:lnTo>
                  <a:pt x="1162050" y="638175"/>
                </a:lnTo>
                <a:lnTo>
                  <a:pt x="1171575" y="276225"/>
                </a:lnTo>
                <a:lnTo>
                  <a:pt x="0" y="266700"/>
                </a:lnTo>
                <a:close/>
              </a:path>
            </a:pathLst>
          </a:custGeom>
          <a:solidFill>
            <a:srgbClr val="FF5050">
              <a:alpha val="32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Freeform 88"/>
          <p:cNvSpPr/>
          <p:nvPr/>
        </p:nvSpPr>
        <p:spPr>
          <a:xfrm>
            <a:off x="10889876" y="5526496"/>
            <a:ext cx="2066925" cy="638175"/>
          </a:xfrm>
          <a:custGeom>
            <a:avLst/>
            <a:gdLst>
              <a:gd name="connsiteX0" fmla="*/ 0 w 2066925"/>
              <a:gd name="connsiteY0" fmla="*/ 266700 h 638175"/>
              <a:gd name="connsiteX1" fmla="*/ 1676400 w 2066925"/>
              <a:gd name="connsiteY1" fmla="*/ 0 h 638175"/>
              <a:gd name="connsiteX2" fmla="*/ 2066925 w 2066925"/>
              <a:gd name="connsiteY2" fmla="*/ 0 h 638175"/>
              <a:gd name="connsiteX3" fmla="*/ 2057400 w 2066925"/>
              <a:gd name="connsiteY3" fmla="*/ 228600 h 638175"/>
              <a:gd name="connsiteX4" fmla="*/ 1162050 w 2066925"/>
              <a:gd name="connsiteY4" fmla="*/ 638175 h 638175"/>
              <a:gd name="connsiteX5" fmla="*/ 1171575 w 2066925"/>
              <a:gd name="connsiteY5" fmla="*/ 276225 h 638175"/>
              <a:gd name="connsiteX6" fmla="*/ 0 w 2066925"/>
              <a:gd name="connsiteY6" fmla="*/ 266700 h 638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66925" h="638175">
                <a:moveTo>
                  <a:pt x="0" y="266700"/>
                </a:moveTo>
                <a:lnTo>
                  <a:pt x="1676400" y="0"/>
                </a:lnTo>
                <a:lnTo>
                  <a:pt x="2066925" y="0"/>
                </a:lnTo>
                <a:lnTo>
                  <a:pt x="2057400" y="228600"/>
                </a:lnTo>
                <a:lnTo>
                  <a:pt x="1162050" y="638175"/>
                </a:lnTo>
                <a:lnTo>
                  <a:pt x="1171575" y="276225"/>
                </a:lnTo>
                <a:lnTo>
                  <a:pt x="0" y="266700"/>
                </a:lnTo>
                <a:close/>
              </a:path>
            </a:pathLst>
          </a:custGeom>
          <a:solidFill>
            <a:srgbClr val="FF5050">
              <a:alpha val="32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0" name="Straight Connector 89"/>
          <p:cNvCxnSpPr>
            <a:stCxn id="87" idx="5"/>
          </p:cNvCxnSpPr>
          <p:nvPr/>
        </p:nvCxnSpPr>
        <p:spPr>
          <a:xfrm flipV="1">
            <a:off x="10848975" y="2905126"/>
            <a:ext cx="885825" cy="26669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>
            <a:stCxn id="88" idx="5"/>
          </p:cNvCxnSpPr>
          <p:nvPr/>
        </p:nvCxnSpPr>
        <p:spPr>
          <a:xfrm flipV="1">
            <a:off x="11417993" y="4249036"/>
            <a:ext cx="895350" cy="27622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/>
          <p:cNvCxnSpPr/>
          <p:nvPr/>
        </p:nvCxnSpPr>
        <p:spPr>
          <a:xfrm flipV="1">
            <a:off x="12018068" y="5536906"/>
            <a:ext cx="895350" cy="27622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TextBox 94"/>
          <p:cNvSpPr txBox="1"/>
          <p:nvPr/>
        </p:nvSpPr>
        <p:spPr>
          <a:xfrm>
            <a:off x="15925800" y="986135"/>
            <a:ext cx="274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Beam Designs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15925800" y="1514093"/>
            <a:ext cx="2209800" cy="707886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26”x10’  D.T (No Topping), 26-6.6P</a:t>
            </a:r>
            <a:endParaRPr lang="en-US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15925800" y="2825889"/>
            <a:ext cx="2209800" cy="707886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Inverted Tee Beam 40IT36-A</a:t>
            </a:r>
            <a:endParaRPr lang="en-US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15925800" y="4214179"/>
            <a:ext cx="2209800" cy="692497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95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32LB28 (SP 13-6-0)</a:t>
            </a:r>
          </a:p>
          <a:p>
            <a:r>
              <a:rPr lang="en-US" sz="195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(TB 6 - #9) </a:t>
            </a:r>
            <a:endParaRPr lang="en-US" sz="195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15925800" y="5551400"/>
            <a:ext cx="2209800" cy="707886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18LB32 (SP 6-4-0) (TB 4 - #9)</a:t>
            </a:r>
            <a:endParaRPr lang="en-US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8591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1531</TotalTime>
  <Words>3800</Words>
  <Application>Microsoft Office PowerPoint</Application>
  <PresentationFormat>Custom</PresentationFormat>
  <Paragraphs>1442</Paragraphs>
  <Slides>32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4" baseType="lpstr">
      <vt:lpstr>Office Theme</vt:lpstr>
      <vt:lpstr>Document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PSUAE</dc:creator>
  <cp:lastModifiedBy>PSUAE</cp:lastModifiedBy>
  <cp:revision>138</cp:revision>
  <cp:lastPrinted>2014-04-16T13:59:46Z</cp:lastPrinted>
  <dcterms:created xsi:type="dcterms:W3CDTF">2013-12-04T17:25:50Z</dcterms:created>
  <dcterms:modified xsi:type="dcterms:W3CDTF">2014-04-28T20:37:18Z</dcterms:modified>
</cp:coreProperties>
</file>